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68"/>
  </p:notesMasterIdLst>
  <p:sldIdLst>
    <p:sldId id="259" r:id="rId3"/>
    <p:sldId id="260" r:id="rId4"/>
    <p:sldId id="744" r:id="rId5"/>
    <p:sldId id="313" r:id="rId6"/>
    <p:sldId id="403" r:id="rId7"/>
    <p:sldId id="374" r:id="rId8"/>
    <p:sldId id="375" r:id="rId9"/>
    <p:sldId id="757" r:id="rId10"/>
    <p:sldId id="266" r:id="rId11"/>
    <p:sldId id="267" r:id="rId12"/>
    <p:sldId id="273" r:id="rId13"/>
    <p:sldId id="709" r:id="rId14"/>
    <p:sldId id="371" r:id="rId15"/>
    <p:sldId id="282" r:id="rId16"/>
    <p:sldId id="366" r:id="rId17"/>
    <p:sldId id="277" r:id="rId18"/>
    <p:sldId id="280" r:id="rId19"/>
    <p:sldId id="328" r:id="rId20"/>
    <p:sldId id="464" r:id="rId21"/>
    <p:sldId id="758" r:id="rId22"/>
    <p:sldId id="356" r:id="rId23"/>
    <p:sldId id="422" r:id="rId24"/>
    <p:sldId id="317" r:id="rId25"/>
    <p:sldId id="368" r:id="rId26"/>
    <p:sldId id="369" r:id="rId27"/>
    <p:sldId id="423" r:id="rId28"/>
    <p:sldId id="424" r:id="rId29"/>
    <p:sldId id="425" r:id="rId30"/>
    <p:sldId id="426" r:id="rId31"/>
    <p:sldId id="427" r:id="rId32"/>
    <p:sldId id="420" r:id="rId33"/>
    <p:sldId id="759" r:id="rId34"/>
    <p:sldId id="285" r:id="rId35"/>
    <p:sldId id="293" r:id="rId36"/>
    <p:sldId id="294" r:id="rId37"/>
    <p:sldId id="297" r:id="rId38"/>
    <p:sldId id="295" r:id="rId39"/>
    <p:sldId id="357" r:id="rId40"/>
    <p:sldId id="361" r:id="rId41"/>
    <p:sldId id="358" r:id="rId42"/>
    <p:sldId id="359" r:id="rId43"/>
    <p:sldId id="362" r:id="rId44"/>
    <p:sldId id="360" r:id="rId45"/>
    <p:sldId id="364" r:id="rId46"/>
    <p:sldId id="363" r:id="rId47"/>
    <p:sldId id="301" r:id="rId48"/>
    <p:sldId id="302" r:id="rId49"/>
    <p:sldId id="303" r:id="rId50"/>
    <p:sldId id="307" r:id="rId51"/>
    <p:sldId id="308" r:id="rId52"/>
    <p:sldId id="309" r:id="rId53"/>
    <p:sldId id="310" r:id="rId54"/>
    <p:sldId id="311" r:id="rId55"/>
    <p:sldId id="312" r:id="rId56"/>
    <p:sldId id="320" r:id="rId57"/>
    <p:sldId id="314" r:id="rId58"/>
    <p:sldId id="624" r:id="rId59"/>
    <p:sldId id="352" r:id="rId60"/>
    <p:sldId id="386" r:id="rId61"/>
    <p:sldId id="387" r:id="rId62"/>
    <p:sldId id="446" r:id="rId63"/>
    <p:sldId id="331" r:id="rId64"/>
    <p:sldId id="463" r:id="rId65"/>
    <p:sldId id="434" r:id="rId66"/>
    <p:sldId id="561" r:id="rId67"/>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73" autoAdjust="0"/>
    <p:restoredTop sz="94660"/>
  </p:normalViewPr>
  <p:slideViewPr>
    <p:cSldViewPr snapToGrid="0">
      <p:cViewPr varScale="1">
        <p:scale>
          <a:sx n="114" d="100"/>
          <a:sy n="114" d="100"/>
        </p:scale>
        <p:origin x="142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3737D0-DB11-3E48-9097-9936A3EC8B0C}" type="datetimeFigureOut">
              <a:rPr lang="nb-NO" smtClean="0"/>
              <a:t>11.12.2020</a:t>
            </a:fld>
            <a:endParaRPr lang="nb-NO"/>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25F929-5EA1-A04C-A8B2-DA91B3E067CA}" type="slidenum">
              <a:rPr lang="nb-NO" smtClean="0"/>
              <a:t>‹#›</a:t>
            </a:fld>
            <a:endParaRPr lang="nb-NO"/>
          </a:p>
        </p:txBody>
      </p:sp>
    </p:spTree>
    <p:extLst>
      <p:ext uri="{BB962C8B-B14F-4D97-AF65-F5344CB8AC3E}">
        <p14:creationId xmlns:p14="http://schemas.microsoft.com/office/powerpoint/2010/main" val="111046604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A68D266-B68F-9C46-B27C-7D5D1A7E9C13}" type="slidenum">
              <a:rPr lang="nb-NO"/>
              <a:pPr>
                <a:defRPr/>
              </a:pPr>
              <a:t>9</a:t>
            </a:fld>
            <a:endParaRPr lang="nb-NO"/>
          </a:p>
        </p:txBody>
      </p:sp>
      <p:sp>
        <p:nvSpPr>
          <p:cNvPr id="5406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40675" name="Rectangle 3"/>
          <p:cNvSpPr>
            <a:spLocks noGrp="1" noChangeArrowheads="1"/>
          </p:cNvSpPr>
          <p:nvPr>
            <p:ph type="body" idx="1"/>
          </p:nvPr>
        </p:nvSpPr>
        <p:spPr/>
        <p:txBody>
          <a:bodyPr/>
          <a:lstStyle/>
          <a:p>
            <a:pPr>
              <a:defRPr/>
            </a:pPr>
            <a:endParaRPr lang="nb-N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C1E25B2-B2AC-434C-8287-D2FDFF803183}" type="slidenum">
              <a:rPr lang="nb-NO"/>
              <a:pPr>
                <a:defRPr/>
              </a:pPr>
              <a:t>10</a:t>
            </a:fld>
            <a:endParaRPr lang="nb-NO"/>
          </a:p>
        </p:txBody>
      </p:sp>
      <p:sp>
        <p:nvSpPr>
          <p:cNvPr id="5416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41699" name="Rectangle 3"/>
          <p:cNvSpPr>
            <a:spLocks noGrp="1" noChangeArrowheads="1"/>
          </p:cNvSpPr>
          <p:nvPr>
            <p:ph type="body" idx="1"/>
          </p:nvPr>
        </p:nvSpPr>
        <p:spPr/>
        <p:txBody>
          <a:bodyPr/>
          <a:lstStyle/>
          <a:p>
            <a:pPr>
              <a:defRPr/>
            </a:pPr>
            <a:endParaRPr lang="nb-NO"/>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928662" y="2000242"/>
            <a:ext cx="7286676" cy="1470025"/>
          </a:xfrm>
        </p:spPr>
        <p:txBody>
          <a:bodyPr/>
          <a:lstStyle>
            <a:lvl1pPr algn="ctr">
              <a:defRPr/>
            </a:lvl1pPr>
          </a:lstStyle>
          <a:p>
            <a:r>
              <a:rPr lang="en-US"/>
              <a:t>Click to edit Master title style</a:t>
            </a:r>
            <a:endParaRPr lang="nb-NO" dirty="0"/>
          </a:p>
        </p:txBody>
      </p:sp>
      <p:sp>
        <p:nvSpPr>
          <p:cNvPr id="3" name="Undertittel 2"/>
          <p:cNvSpPr>
            <a:spLocks noGrp="1"/>
          </p:cNvSpPr>
          <p:nvPr>
            <p:ph type="subTitle" idx="1"/>
          </p:nvPr>
        </p:nvSpPr>
        <p:spPr>
          <a:xfrm>
            <a:off x="1571604" y="3756015"/>
            <a:ext cx="6000792" cy="1752600"/>
          </a:xfrm>
        </p:spPr>
        <p:txBody>
          <a:bodyPr/>
          <a:lstStyle>
            <a:lvl1pPr marL="0" indent="0" algn="ctr">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b-NO" dirty="0"/>
          </a:p>
        </p:txBody>
      </p:sp>
      <p:sp>
        <p:nvSpPr>
          <p:cNvPr id="4" name="Plassholder for dato 3"/>
          <p:cNvSpPr>
            <a:spLocks noGrp="1"/>
          </p:cNvSpPr>
          <p:nvPr>
            <p:ph type="dt" sz="half" idx="10"/>
          </p:nvPr>
        </p:nvSpPr>
        <p:spPr/>
        <p:txBody>
          <a:bodyPr/>
          <a:lstStyle/>
          <a:p>
            <a:fld id="{DDE7860A-F013-499B-B96F-80A0BCD2834A}" type="datetimeFigureOut">
              <a:rPr lang="nb-NO" smtClean="0"/>
              <a:t>11.12.2020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4BFC48D-9D2B-4205-BF93-91E7F1BB114F}" type="slidenum">
              <a:rPr lang="nb-NO" smtClean="0"/>
              <a:t>‹#›</a:t>
            </a:fld>
            <a:endParaRPr lang="nb-NO"/>
          </a:p>
        </p:txBody>
      </p:sp>
      <p:sp>
        <p:nvSpPr>
          <p:cNvPr id="13" name="Rektangel 12"/>
          <p:cNvSpPr/>
          <p:nvPr/>
        </p:nvSpPr>
        <p:spPr>
          <a:xfrm>
            <a:off x="500035" y="6315076"/>
            <a:ext cx="1143008" cy="2667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pic>
        <p:nvPicPr>
          <p:cNvPr id="9" name="Picture 8" descr="Fornebu_LOGO_RGB.png"/>
          <p:cNvPicPr>
            <a:picLocks noChangeAspect="1"/>
          </p:cNvPicPr>
          <p:nvPr/>
        </p:nvPicPr>
        <p:blipFill>
          <a:blip r:embed="rId2" cstate="print"/>
          <a:stretch>
            <a:fillRect/>
          </a:stretch>
        </p:blipFill>
        <p:spPr>
          <a:xfrm>
            <a:off x="657540" y="188640"/>
            <a:ext cx="902824" cy="648072"/>
          </a:xfrm>
          <a:prstGeom prst="rect">
            <a:avLst/>
          </a:prstGeom>
        </p:spPr>
      </p:pic>
    </p:spTree>
    <p:extLst>
      <p:ext uri="{BB962C8B-B14F-4D97-AF65-F5344CB8AC3E}">
        <p14:creationId xmlns:p14="http://schemas.microsoft.com/office/powerpoint/2010/main" val="3395614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loddrett tekst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dato 3"/>
          <p:cNvSpPr>
            <a:spLocks noGrp="1"/>
          </p:cNvSpPr>
          <p:nvPr>
            <p:ph type="dt" sz="half" idx="10"/>
          </p:nvPr>
        </p:nvSpPr>
        <p:spPr/>
        <p:txBody>
          <a:bodyPr/>
          <a:lstStyle/>
          <a:p>
            <a:fld id="{DDE7860A-F013-499B-B96F-80A0BCD2834A}" type="datetimeFigureOut">
              <a:rPr lang="nb-NO" smtClean="0"/>
              <a:t>11.12.2020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4BFC48D-9D2B-4205-BF93-91E7F1BB114F}" type="slidenum">
              <a:rPr lang="nb-NO" smtClean="0"/>
              <a:t>‹#›</a:t>
            </a:fld>
            <a:endParaRPr lang="nb-NO"/>
          </a:p>
        </p:txBody>
      </p:sp>
    </p:spTree>
    <p:extLst>
      <p:ext uri="{BB962C8B-B14F-4D97-AF65-F5344CB8AC3E}">
        <p14:creationId xmlns:p14="http://schemas.microsoft.com/office/powerpoint/2010/main" val="2610248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40"/>
            <a:ext cx="2057400" cy="5851525"/>
          </a:xfrm>
        </p:spPr>
        <p:txBody>
          <a:bodyPr vert="eaVert"/>
          <a:lstStyle/>
          <a:p>
            <a:r>
              <a:rPr lang="en-US"/>
              <a:t>Click to edit Master title style</a:t>
            </a:r>
            <a:endParaRPr lang="nb-NO"/>
          </a:p>
        </p:txBody>
      </p:sp>
      <p:sp>
        <p:nvSpPr>
          <p:cNvPr id="3" name="Plassholder for loddrett tekst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dato 3"/>
          <p:cNvSpPr>
            <a:spLocks noGrp="1"/>
          </p:cNvSpPr>
          <p:nvPr>
            <p:ph type="dt" sz="half" idx="10"/>
          </p:nvPr>
        </p:nvSpPr>
        <p:spPr/>
        <p:txBody>
          <a:bodyPr/>
          <a:lstStyle/>
          <a:p>
            <a:fld id="{DDE7860A-F013-499B-B96F-80A0BCD2834A}" type="datetimeFigureOut">
              <a:rPr lang="nb-NO" smtClean="0"/>
              <a:t>11.12.2020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4BFC48D-9D2B-4205-BF93-91E7F1BB114F}" type="slidenum">
              <a:rPr lang="nb-NO" smtClean="0"/>
              <a:t>‹#›</a:t>
            </a:fld>
            <a:endParaRPr lang="nb-NO"/>
          </a:p>
        </p:txBody>
      </p:sp>
    </p:spTree>
    <p:extLst>
      <p:ext uri="{BB962C8B-B14F-4D97-AF65-F5344CB8AC3E}">
        <p14:creationId xmlns:p14="http://schemas.microsoft.com/office/powerpoint/2010/main" val="3571703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928662" y="2000242"/>
            <a:ext cx="7286676" cy="1470025"/>
          </a:xfrm>
        </p:spPr>
        <p:txBody>
          <a:bodyPr/>
          <a:lstStyle>
            <a:lvl1pPr algn="ctr">
              <a:defRPr/>
            </a:lvl1pPr>
          </a:lstStyle>
          <a:p>
            <a:r>
              <a:rPr lang="en-US"/>
              <a:t>Click to edit Master title style</a:t>
            </a:r>
            <a:endParaRPr lang="nb-NO" dirty="0"/>
          </a:p>
        </p:txBody>
      </p:sp>
      <p:sp>
        <p:nvSpPr>
          <p:cNvPr id="3" name="Undertittel 2"/>
          <p:cNvSpPr>
            <a:spLocks noGrp="1"/>
          </p:cNvSpPr>
          <p:nvPr>
            <p:ph type="subTitle" idx="1"/>
          </p:nvPr>
        </p:nvSpPr>
        <p:spPr>
          <a:xfrm>
            <a:off x="1571604" y="3756015"/>
            <a:ext cx="6000792" cy="1752600"/>
          </a:xfrm>
        </p:spPr>
        <p:txBody>
          <a:bodyPr/>
          <a:lstStyle>
            <a:lvl1pPr marL="0" indent="0" algn="ctr">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b-NO" dirty="0"/>
          </a:p>
        </p:txBody>
      </p:sp>
      <p:sp>
        <p:nvSpPr>
          <p:cNvPr id="4" name="Plassholder for dato 3"/>
          <p:cNvSpPr>
            <a:spLocks noGrp="1"/>
          </p:cNvSpPr>
          <p:nvPr>
            <p:ph type="dt" sz="half" idx="10"/>
          </p:nvPr>
        </p:nvSpPr>
        <p:spPr/>
        <p:txBody>
          <a:bodyPr/>
          <a:lstStyle/>
          <a:p>
            <a:fld id="{29FFBE20-00AF-4673-9564-E3D81B91670B}" type="datetime1">
              <a:rPr lang="nb-NO" smtClean="0"/>
              <a:pPr/>
              <a:t>11.12.2020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A4D5442F-6823-462B-9655-482307284E04}" type="slidenum">
              <a:rPr lang="nb-NO" smtClean="0"/>
              <a:pPr/>
              <a:t>‹#›</a:t>
            </a:fld>
            <a:endParaRPr lang="nb-NO"/>
          </a:p>
        </p:txBody>
      </p:sp>
      <p:sp>
        <p:nvSpPr>
          <p:cNvPr id="19" name="Rektangel 18"/>
          <p:cNvSpPr/>
          <p:nvPr/>
        </p:nvSpPr>
        <p:spPr>
          <a:xfrm>
            <a:off x="500035" y="6315076"/>
            <a:ext cx="1143008" cy="2667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pic>
        <p:nvPicPr>
          <p:cNvPr id="11" name="Picture 10" descr="Fornebu_LOGO_RGB.png"/>
          <p:cNvPicPr>
            <a:picLocks noChangeAspect="1"/>
          </p:cNvPicPr>
          <p:nvPr/>
        </p:nvPicPr>
        <p:blipFill>
          <a:blip r:embed="rId2" cstate="print"/>
          <a:stretch>
            <a:fillRect/>
          </a:stretch>
        </p:blipFill>
        <p:spPr>
          <a:xfrm>
            <a:off x="657540" y="188640"/>
            <a:ext cx="902824" cy="648072"/>
          </a:xfrm>
          <a:prstGeom prst="rect">
            <a:avLst/>
          </a:prstGeom>
        </p:spPr>
      </p:pic>
    </p:spTree>
    <p:extLst>
      <p:ext uri="{BB962C8B-B14F-4D97-AF65-F5344CB8AC3E}">
        <p14:creationId xmlns:p14="http://schemas.microsoft.com/office/powerpoint/2010/main" val="2579464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innhold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dato 3"/>
          <p:cNvSpPr>
            <a:spLocks noGrp="1"/>
          </p:cNvSpPr>
          <p:nvPr>
            <p:ph type="dt" sz="half" idx="10"/>
          </p:nvPr>
        </p:nvSpPr>
        <p:spPr/>
        <p:txBody>
          <a:bodyPr/>
          <a:lstStyle/>
          <a:p>
            <a:fld id="{FD691A90-D3BF-425A-8173-FFEFE586B421}" type="datetime1">
              <a:rPr lang="nb-NO" smtClean="0"/>
              <a:pPr/>
              <a:t>11.12.2020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A4D5442F-6823-462B-9655-482307284E04}" type="slidenum">
              <a:rPr lang="nb-NO" smtClean="0"/>
              <a:pPr/>
              <a:t>‹#›</a:t>
            </a:fld>
            <a:endParaRPr lang="nb-NO"/>
          </a:p>
        </p:txBody>
      </p:sp>
    </p:spTree>
    <p:extLst>
      <p:ext uri="{BB962C8B-B14F-4D97-AF65-F5344CB8AC3E}">
        <p14:creationId xmlns:p14="http://schemas.microsoft.com/office/powerpoint/2010/main" val="2019627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Plassholder for dato 3"/>
          <p:cNvSpPr>
            <a:spLocks noGrp="1"/>
          </p:cNvSpPr>
          <p:nvPr>
            <p:ph type="dt" sz="half" idx="10"/>
          </p:nvPr>
        </p:nvSpPr>
        <p:spPr/>
        <p:txBody>
          <a:bodyPr/>
          <a:lstStyle/>
          <a:p>
            <a:fld id="{A976C995-E3C9-487F-A57D-E7166F29F54E}" type="datetime1">
              <a:rPr lang="nb-NO" smtClean="0"/>
              <a:pPr/>
              <a:t>11.12.2020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A4D5442F-6823-462B-9655-482307284E04}" type="slidenum">
              <a:rPr lang="nb-NO" smtClean="0"/>
              <a:pPr/>
              <a:t>‹#›</a:t>
            </a:fld>
            <a:endParaRPr lang="nb-NO"/>
          </a:p>
        </p:txBody>
      </p:sp>
    </p:spTree>
    <p:extLst>
      <p:ext uri="{BB962C8B-B14F-4D97-AF65-F5344CB8AC3E}">
        <p14:creationId xmlns:p14="http://schemas.microsoft.com/office/powerpoint/2010/main" val="291425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innhold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innhold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Plassholder for dato 4"/>
          <p:cNvSpPr>
            <a:spLocks noGrp="1"/>
          </p:cNvSpPr>
          <p:nvPr>
            <p:ph type="dt" sz="half" idx="10"/>
          </p:nvPr>
        </p:nvSpPr>
        <p:spPr/>
        <p:txBody>
          <a:bodyPr/>
          <a:lstStyle/>
          <a:p>
            <a:fld id="{B1F08EDC-46D6-4BD2-A230-AC64C58390C4}" type="datetime1">
              <a:rPr lang="nb-NO" smtClean="0"/>
              <a:pPr/>
              <a:t>11.12.2020</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A4D5442F-6823-462B-9655-482307284E04}" type="slidenum">
              <a:rPr lang="nb-NO" smtClean="0"/>
              <a:pPr/>
              <a:t>‹#›</a:t>
            </a:fld>
            <a:endParaRPr lang="nb-NO"/>
          </a:p>
        </p:txBody>
      </p:sp>
    </p:spTree>
    <p:extLst>
      <p:ext uri="{BB962C8B-B14F-4D97-AF65-F5344CB8AC3E}">
        <p14:creationId xmlns:p14="http://schemas.microsoft.com/office/powerpoint/2010/main" val="38066192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en-US"/>
              <a:t>Click to edit Master title style</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Plassholder for tekst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Plassholder for innhold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Plassholder for dato 6"/>
          <p:cNvSpPr>
            <a:spLocks noGrp="1"/>
          </p:cNvSpPr>
          <p:nvPr>
            <p:ph type="dt" sz="half" idx="10"/>
          </p:nvPr>
        </p:nvSpPr>
        <p:spPr/>
        <p:txBody>
          <a:bodyPr/>
          <a:lstStyle/>
          <a:p>
            <a:fld id="{3C4F1C8E-C78F-4C7B-996A-3EB02948919F}" type="datetime1">
              <a:rPr lang="nb-NO" smtClean="0"/>
              <a:pPr/>
              <a:t>11.12.2020</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A4D5442F-6823-462B-9655-482307284E04}" type="slidenum">
              <a:rPr lang="nb-NO" smtClean="0"/>
              <a:pPr/>
              <a:t>‹#›</a:t>
            </a:fld>
            <a:endParaRPr lang="nb-NO"/>
          </a:p>
        </p:txBody>
      </p:sp>
    </p:spTree>
    <p:extLst>
      <p:ext uri="{BB962C8B-B14F-4D97-AF65-F5344CB8AC3E}">
        <p14:creationId xmlns:p14="http://schemas.microsoft.com/office/powerpoint/2010/main" val="3729713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dato 2"/>
          <p:cNvSpPr>
            <a:spLocks noGrp="1"/>
          </p:cNvSpPr>
          <p:nvPr>
            <p:ph type="dt" sz="half" idx="10"/>
          </p:nvPr>
        </p:nvSpPr>
        <p:spPr/>
        <p:txBody>
          <a:bodyPr/>
          <a:lstStyle/>
          <a:p>
            <a:fld id="{3AAC68E3-3A8E-402E-B04D-19CAACF54E9C}" type="datetime1">
              <a:rPr lang="nb-NO" smtClean="0"/>
              <a:pPr/>
              <a:t>11.12.2020</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A4D5442F-6823-462B-9655-482307284E04}" type="slidenum">
              <a:rPr lang="nb-NO" smtClean="0"/>
              <a:pPr/>
              <a:t>‹#›</a:t>
            </a:fld>
            <a:endParaRPr lang="nb-NO"/>
          </a:p>
        </p:txBody>
      </p:sp>
    </p:spTree>
    <p:extLst>
      <p:ext uri="{BB962C8B-B14F-4D97-AF65-F5344CB8AC3E}">
        <p14:creationId xmlns:p14="http://schemas.microsoft.com/office/powerpoint/2010/main" val="39157791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D01DD9C6-27FF-4E93-90C3-BB6C3DABB302}" type="datetime1">
              <a:rPr lang="nb-NO" smtClean="0"/>
              <a:pPr/>
              <a:t>11.12.2020</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A4D5442F-6823-462B-9655-482307284E04}" type="slidenum">
              <a:rPr lang="nb-NO" smtClean="0"/>
              <a:pPr/>
              <a:t>‹#›</a:t>
            </a:fld>
            <a:endParaRPr lang="nb-NO"/>
          </a:p>
        </p:txBody>
      </p:sp>
    </p:spTree>
    <p:extLst>
      <p:ext uri="{BB962C8B-B14F-4D97-AF65-F5344CB8AC3E}">
        <p14:creationId xmlns:p14="http://schemas.microsoft.com/office/powerpoint/2010/main" val="10305200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endParaRPr lang="nb-NO"/>
          </a:p>
        </p:txBody>
      </p:sp>
      <p:sp>
        <p:nvSpPr>
          <p:cNvPr id="3" name="Plassholder for innhold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tekst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Plassholder for dato 4"/>
          <p:cNvSpPr>
            <a:spLocks noGrp="1"/>
          </p:cNvSpPr>
          <p:nvPr>
            <p:ph type="dt" sz="half" idx="10"/>
          </p:nvPr>
        </p:nvSpPr>
        <p:spPr/>
        <p:txBody>
          <a:bodyPr/>
          <a:lstStyle/>
          <a:p>
            <a:fld id="{EB48ABED-9EE7-475E-A6A8-AD59E9BBEFFD}" type="datetime1">
              <a:rPr lang="nb-NO" smtClean="0"/>
              <a:pPr/>
              <a:t>11.12.2020</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A4D5442F-6823-462B-9655-482307284E04}" type="slidenum">
              <a:rPr lang="nb-NO" smtClean="0"/>
              <a:pPr/>
              <a:t>‹#›</a:t>
            </a:fld>
            <a:endParaRPr lang="nb-NO"/>
          </a:p>
        </p:txBody>
      </p:sp>
    </p:spTree>
    <p:extLst>
      <p:ext uri="{BB962C8B-B14F-4D97-AF65-F5344CB8AC3E}">
        <p14:creationId xmlns:p14="http://schemas.microsoft.com/office/powerpoint/2010/main" val="1809202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innhold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dato 3"/>
          <p:cNvSpPr>
            <a:spLocks noGrp="1"/>
          </p:cNvSpPr>
          <p:nvPr>
            <p:ph type="dt" sz="half" idx="10"/>
          </p:nvPr>
        </p:nvSpPr>
        <p:spPr/>
        <p:txBody>
          <a:bodyPr/>
          <a:lstStyle/>
          <a:p>
            <a:fld id="{DDE7860A-F013-499B-B96F-80A0BCD2834A}" type="datetimeFigureOut">
              <a:rPr lang="nb-NO" smtClean="0"/>
              <a:t>11.12.2020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4BFC48D-9D2B-4205-BF93-91E7F1BB114F}" type="slidenum">
              <a:rPr lang="nb-NO" smtClean="0"/>
              <a:t>‹#›</a:t>
            </a:fld>
            <a:endParaRPr lang="nb-NO"/>
          </a:p>
        </p:txBody>
      </p:sp>
    </p:spTree>
    <p:extLst>
      <p:ext uri="{BB962C8B-B14F-4D97-AF65-F5344CB8AC3E}">
        <p14:creationId xmlns:p14="http://schemas.microsoft.com/office/powerpoint/2010/main" val="23623880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Plassholder for dato 4"/>
          <p:cNvSpPr>
            <a:spLocks noGrp="1"/>
          </p:cNvSpPr>
          <p:nvPr>
            <p:ph type="dt" sz="half" idx="10"/>
          </p:nvPr>
        </p:nvSpPr>
        <p:spPr/>
        <p:txBody>
          <a:bodyPr/>
          <a:lstStyle/>
          <a:p>
            <a:fld id="{9B69CB0D-519C-49CA-B5C9-D8E305B19140}" type="datetime1">
              <a:rPr lang="nb-NO" smtClean="0"/>
              <a:pPr/>
              <a:t>11.12.2020</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A4D5442F-6823-462B-9655-482307284E04}" type="slidenum">
              <a:rPr lang="nb-NO" smtClean="0"/>
              <a:pPr/>
              <a:t>‹#›</a:t>
            </a:fld>
            <a:endParaRPr lang="nb-NO"/>
          </a:p>
        </p:txBody>
      </p:sp>
    </p:spTree>
    <p:extLst>
      <p:ext uri="{BB962C8B-B14F-4D97-AF65-F5344CB8AC3E}">
        <p14:creationId xmlns:p14="http://schemas.microsoft.com/office/powerpoint/2010/main" val="40202538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loddrett tekst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dato 3"/>
          <p:cNvSpPr>
            <a:spLocks noGrp="1"/>
          </p:cNvSpPr>
          <p:nvPr>
            <p:ph type="dt" sz="half" idx="10"/>
          </p:nvPr>
        </p:nvSpPr>
        <p:spPr/>
        <p:txBody>
          <a:bodyPr/>
          <a:lstStyle/>
          <a:p>
            <a:fld id="{B87735B4-3A28-4A01-8EA9-9659C7A08E94}" type="datetime1">
              <a:rPr lang="nb-NO" smtClean="0"/>
              <a:pPr/>
              <a:t>11.12.2020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A4D5442F-6823-462B-9655-482307284E04}" type="slidenum">
              <a:rPr lang="nb-NO" smtClean="0"/>
              <a:pPr/>
              <a:t>‹#›</a:t>
            </a:fld>
            <a:endParaRPr lang="nb-NO"/>
          </a:p>
        </p:txBody>
      </p:sp>
    </p:spTree>
    <p:extLst>
      <p:ext uri="{BB962C8B-B14F-4D97-AF65-F5344CB8AC3E}">
        <p14:creationId xmlns:p14="http://schemas.microsoft.com/office/powerpoint/2010/main" val="13412442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40"/>
            <a:ext cx="2057400" cy="5851525"/>
          </a:xfrm>
        </p:spPr>
        <p:txBody>
          <a:bodyPr vert="eaVert"/>
          <a:lstStyle/>
          <a:p>
            <a:r>
              <a:rPr lang="en-US"/>
              <a:t>Click to edit Master title style</a:t>
            </a:r>
            <a:endParaRPr lang="nb-NO"/>
          </a:p>
        </p:txBody>
      </p:sp>
      <p:sp>
        <p:nvSpPr>
          <p:cNvPr id="3" name="Plassholder for loddrett tekst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dato 3"/>
          <p:cNvSpPr>
            <a:spLocks noGrp="1"/>
          </p:cNvSpPr>
          <p:nvPr>
            <p:ph type="dt" sz="half" idx="10"/>
          </p:nvPr>
        </p:nvSpPr>
        <p:spPr/>
        <p:txBody>
          <a:bodyPr/>
          <a:lstStyle/>
          <a:p>
            <a:fld id="{1F6B0A8A-0816-4C4C-A4FD-4B1A6FD2ED0B}" type="datetime1">
              <a:rPr lang="nb-NO" smtClean="0"/>
              <a:pPr/>
              <a:t>11.12.2020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A4D5442F-6823-462B-9655-482307284E04}" type="slidenum">
              <a:rPr lang="nb-NO" smtClean="0"/>
              <a:pPr/>
              <a:t>‹#›</a:t>
            </a:fld>
            <a:endParaRPr lang="nb-NO"/>
          </a:p>
        </p:txBody>
      </p:sp>
    </p:spTree>
    <p:extLst>
      <p:ext uri="{BB962C8B-B14F-4D97-AF65-F5344CB8AC3E}">
        <p14:creationId xmlns:p14="http://schemas.microsoft.com/office/powerpoint/2010/main" val="1200746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endParaRPr lang="nb-NO" dirty="0"/>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Plassholder for dato 3"/>
          <p:cNvSpPr>
            <a:spLocks noGrp="1"/>
          </p:cNvSpPr>
          <p:nvPr>
            <p:ph type="dt" sz="half" idx="10"/>
          </p:nvPr>
        </p:nvSpPr>
        <p:spPr/>
        <p:txBody>
          <a:bodyPr/>
          <a:lstStyle/>
          <a:p>
            <a:fld id="{DDE7860A-F013-499B-B96F-80A0BCD2834A}" type="datetimeFigureOut">
              <a:rPr lang="nb-NO" smtClean="0"/>
              <a:t>11.12.2020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4BFC48D-9D2B-4205-BF93-91E7F1BB114F}" type="slidenum">
              <a:rPr lang="nb-NO" smtClean="0"/>
              <a:t>‹#›</a:t>
            </a:fld>
            <a:endParaRPr lang="nb-NO"/>
          </a:p>
        </p:txBody>
      </p:sp>
    </p:spTree>
    <p:extLst>
      <p:ext uri="{BB962C8B-B14F-4D97-AF65-F5344CB8AC3E}">
        <p14:creationId xmlns:p14="http://schemas.microsoft.com/office/powerpoint/2010/main" val="2372228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innhold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innhold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Plassholder for dato 4"/>
          <p:cNvSpPr>
            <a:spLocks noGrp="1"/>
          </p:cNvSpPr>
          <p:nvPr>
            <p:ph type="dt" sz="half" idx="10"/>
          </p:nvPr>
        </p:nvSpPr>
        <p:spPr/>
        <p:txBody>
          <a:bodyPr/>
          <a:lstStyle/>
          <a:p>
            <a:fld id="{DDE7860A-F013-499B-B96F-80A0BCD2834A}" type="datetimeFigureOut">
              <a:rPr lang="nb-NO" smtClean="0"/>
              <a:t>11.12.2020</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4BFC48D-9D2B-4205-BF93-91E7F1BB114F}" type="slidenum">
              <a:rPr lang="nb-NO" smtClean="0"/>
              <a:t>‹#›</a:t>
            </a:fld>
            <a:endParaRPr lang="nb-NO"/>
          </a:p>
        </p:txBody>
      </p:sp>
    </p:spTree>
    <p:extLst>
      <p:ext uri="{BB962C8B-B14F-4D97-AF65-F5344CB8AC3E}">
        <p14:creationId xmlns:p14="http://schemas.microsoft.com/office/powerpoint/2010/main" val="1537240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en-US"/>
              <a:t>Click to edit Master title style</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Plassholder for tekst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Plassholder for innhold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Plassholder for dato 6"/>
          <p:cNvSpPr>
            <a:spLocks noGrp="1"/>
          </p:cNvSpPr>
          <p:nvPr>
            <p:ph type="dt" sz="half" idx="10"/>
          </p:nvPr>
        </p:nvSpPr>
        <p:spPr/>
        <p:txBody>
          <a:bodyPr/>
          <a:lstStyle/>
          <a:p>
            <a:fld id="{DDE7860A-F013-499B-B96F-80A0BCD2834A}" type="datetimeFigureOut">
              <a:rPr lang="nb-NO" smtClean="0"/>
              <a:t>11.12.2020</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54BFC48D-9D2B-4205-BF93-91E7F1BB114F}" type="slidenum">
              <a:rPr lang="nb-NO" smtClean="0"/>
              <a:t>‹#›</a:t>
            </a:fld>
            <a:endParaRPr lang="nb-NO"/>
          </a:p>
        </p:txBody>
      </p:sp>
    </p:spTree>
    <p:extLst>
      <p:ext uri="{BB962C8B-B14F-4D97-AF65-F5344CB8AC3E}">
        <p14:creationId xmlns:p14="http://schemas.microsoft.com/office/powerpoint/2010/main" val="2740278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dato 2"/>
          <p:cNvSpPr>
            <a:spLocks noGrp="1"/>
          </p:cNvSpPr>
          <p:nvPr>
            <p:ph type="dt" sz="half" idx="10"/>
          </p:nvPr>
        </p:nvSpPr>
        <p:spPr/>
        <p:txBody>
          <a:bodyPr/>
          <a:lstStyle/>
          <a:p>
            <a:fld id="{DDE7860A-F013-499B-B96F-80A0BCD2834A}" type="datetimeFigureOut">
              <a:rPr lang="nb-NO" smtClean="0"/>
              <a:t>11.12.2020</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54BFC48D-9D2B-4205-BF93-91E7F1BB114F}" type="slidenum">
              <a:rPr lang="nb-NO" smtClean="0"/>
              <a:t>‹#›</a:t>
            </a:fld>
            <a:endParaRPr lang="nb-NO"/>
          </a:p>
        </p:txBody>
      </p:sp>
    </p:spTree>
    <p:extLst>
      <p:ext uri="{BB962C8B-B14F-4D97-AF65-F5344CB8AC3E}">
        <p14:creationId xmlns:p14="http://schemas.microsoft.com/office/powerpoint/2010/main" val="1368532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DDE7860A-F013-499B-B96F-80A0BCD2834A}" type="datetimeFigureOut">
              <a:rPr lang="nb-NO" smtClean="0"/>
              <a:t>11.12.2020</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54BFC48D-9D2B-4205-BF93-91E7F1BB114F}" type="slidenum">
              <a:rPr lang="nb-NO" smtClean="0"/>
              <a:t>‹#›</a:t>
            </a:fld>
            <a:endParaRPr lang="nb-NO"/>
          </a:p>
        </p:txBody>
      </p:sp>
    </p:spTree>
    <p:extLst>
      <p:ext uri="{BB962C8B-B14F-4D97-AF65-F5344CB8AC3E}">
        <p14:creationId xmlns:p14="http://schemas.microsoft.com/office/powerpoint/2010/main" val="521618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endParaRPr lang="nb-NO"/>
          </a:p>
        </p:txBody>
      </p:sp>
      <p:sp>
        <p:nvSpPr>
          <p:cNvPr id="3" name="Plassholder for innhold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tekst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Plassholder for dato 4"/>
          <p:cNvSpPr>
            <a:spLocks noGrp="1"/>
          </p:cNvSpPr>
          <p:nvPr>
            <p:ph type="dt" sz="half" idx="10"/>
          </p:nvPr>
        </p:nvSpPr>
        <p:spPr/>
        <p:txBody>
          <a:bodyPr/>
          <a:lstStyle/>
          <a:p>
            <a:fld id="{DDE7860A-F013-499B-B96F-80A0BCD2834A}" type="datetimeFigureOut">
              <a:rPr lang="nb-NO" smtClean="0"/>
              <a:t>11.12.2020</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4BFC48D-9D2B-4205-BF93-91E7F1BB114F}" type="slidenum">
              <a:rPr lang="nb-NO" smtClean="0"/>
              <a:t>‹#›</a:t>
            </a:fld>
            <a:endParaRPr lang="nb-NO"/>
          </a:p>
        </p:txBody>
      </p:sp>
    </p:spTree>
    <p:extLst>
      <p:ext uri="{BB962C8B-B14F-4D97-AF65-F5344CB8AC3E}">
        <p14:creationId xmlns:p14="http://schemas.microsoft.com/office/powerpoint/2010/main" val="2201005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Plassholder for dato 4"/>
          <p:cNvSpPr>
            <a:spLocks noGrp="1"/>
          </p:cNvSpPr>
          <p:nvPr>
            <p:ph type="dt" sz="half" idx="10"/>
          </p:nvPr>
        </p:nvSpPr>
        <p:spPr/>
        <p:txBody>
          <a:bodyPr/>
          <a:lstStyle/>
          <a:p>
            <a:fld id="{DDE7860A-F013-499B-B96F-80A0BCD2834A}" type="datetimeFigureOut">
              <a:rPr lang="nb-NO" smtClean="0"/>
              <a:t>11.12.2020</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4BFC48D-9D2B-4205-BF93-91E7F1BB114F}" type="slidenum">
              <a:rPr lang="nb-NO" smtClean="0"/>
              <a:t>‹#›</a:t>
            </a:fld>
            <a:endParaRPr lang="nb-NO"/>
          </a:p>
        </p:txBody>
      </p:sp>
    </p:spTree>
    <p:extLst>
      <p:ext uri="{BB962C8B-B14F-4D97-AF65-F5344CB8AC3E}">
        <p14:creationId xmlns:p14="http://schemas.microsoft.com/office/powerpoint/2010/main" val="3532829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13" cstate="screen"/>
          <a:srcRect r="43748"/>
          <a:stretch>
            <a:fillRect/>
          </a:stretch>
        </p:blipFill>
        <p:spPr bwMode="auto">
          <a:xfrm>
            <a:off x="8501090" y="0"/>
            <a:ext cx="642942" cy="6858000"/>
          </a:xfrm>
          <a:prstGeom prst="rect">
            <a:avLst/>
          </a:prstGeom>
          <a:noFill/>
          <a:ln w="9525">
            <a:noFill/>
            <a:miter lim="800000"/>
            <a:headEnd/>
            <a:tailEnd/>
          </a:ln>
          <a:effectLst/>
        </p:spPr>
      </p:pic>
      <p:pic>
        <p:nvPicPr>
          <p:cNvPr id="7" name="Picture 2"/>
          <p:cNvPicPr>
            <a:picLocks noChangeAspect="1" noChangeArrowheads="1"/>
          </p:cNvPicPr>
          <p:nvPr/>
        </p:nvPicPr>
        <p:blipFill>
          <a:blip r:embed="rId14" cstate="screen"/>
          <a:srcRect l="43748"/>
          <a:stretch>
            <a:fillRect/>
          </a:stretch>
        </p:blipFill>
        <p:spPr bwMode="auto">
          <a:xfrm>
            <a:off x="-32" y="0"/>
            <a:ext cx="642942" cy="6858000"/>
          </a:xfrm>
          <a:prstGeom prst="rect">
            <a:avLst/>
          </a:prstGeom>
          <a:noFill/>
          <a:ln w="9525">
            <a:noFill/>
            <a:miter lim="800000"/>
            <a:headEnd/>
            <a:tailEnd/>
          </a:ln>
          <a:effectLst/>
        </p:spPr>
      </p:pic>
      <p:sp>
        <p:nvSpPr>
          <p:cNvPr id="9" name="Rektangel 8"/>
          <p:cNvSpPr/>
          <p:nvPr/>
        </p:nvSpPr>
        <p:spPr>
          <a:xfrm rot="5400000">
            <a:off x="4408488" y="1878032"/>
            <a:ext cx="327024" cy="9144000"/>
          </a:xfrm>
          <a:prstGeom prst="rect">
            <a:avLst/>
          </a:prstGeom>
          <a:solidFill>
            <a:schemeClr val="tx1"/>
          </a:solidFill>
          <a:ln>
            <a:no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2" name="Plassholder for tittel 1"/>
          <p:cNvSpPr>
            <a:spLocks noGrp="1"/>
          </p:cNvSpPr>
          <p:nvPr>
            <p:ph type="title"/>
          </p:nvPr>
        </p:nvSpPr>
        <p:spPr>
          <a:xfrm>
            <a:off x="500034" y="274638"/>
            <a:ext cx="8143932" cy="1143000"/>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p:cNvSpPr>
            <a:spLocks noGrp="1"/>
          </p:cNvSpPr>
          <p:nvPr>
            <p:ph type="body" idx="1"/>
          </p:nvPr>
        </p:nvSpPr>
        <p:spPr>
          <a:xfrm>
            <a:off x="500034" y="1600202"/>
            <a:ext cx="8143932" cy="4525963"/>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500034" y="6643710"/>
            <a:ext cx="2133600" cy="206380"/>
          </a:xfrm>
          <a:prstGeom prst="rect">
            <a:avLst/>
          </a:prstGeom>
        </p:spPr>
        <p:txBody>
          <a:bodyPr vert="horz" lIns="91440" tIns="45720" rIns="91440" bIns="45720" rtlCol="0" anchor="ctr"/>
          <a:lstStyle>
            <a:lvl1pPr algn="l">
              <a:defRPr sz="1200">
                <a:solidFill>
                  <a:schemeClr val="tx2">
                    <a:lumMod val="75000"/>
                  </a:schemeClr>
                </a:solidFill>
              </a:defRPr>
            </a:lvl1pPr>
          </a:lstStyle>
          <a:p>
            <a:fld id="{DDE7860A-F013-499B-B96F-80A0BCD2834A}" type="datetimeFigureOut">
              <a:rPr lang="nb-NO" smtClean="0"/>
              <a:t>11.12.2020</a:t>
            </a:fld>
            <a:endParaRPr lang="nb-NO"/>
          </a:p>
        </p:txBody>
      </p:sp>
      <p:sp>
        <p:nvSpPr>
          <p:cNvPr id="5" name="Plassholder for bunntekst 4"/>
          <p:cNvSpPr>
            <a:spLocks noGrp="1"/>
          </p:cNvSpPr>
          <p:nvPr>
            <p:ph type="ftr" sz="quarter" idx="3"/>
          </p:nvPr>
        </p:nvSpPr>
        <p:spPr>
          <a:xfrm>
            <a:off x="2714613" y="6643710"/>
            <a:ext cx="3714776" cy="206380"/>
          </a:xfrm>
          <a:prstGeom prst="rect">
            <a:avLst/>
          </a:prstGeom>
        </p:spPr>
        <p:txBody>
          <a:bodyPr vert="horz" lIns="91440" tIns="45720" rIns="91440" bIns="45720" rtlCol="0" anchor="ctr"/>
          <a:lstStyle>
            <a:lvl1pPr algn="ctr">
              <a:defRPr sz="1200">
                <a:solidFill>
                  <a:schemeClr val="tx2">
                    <a:lumMod val="75000"/>
                  </a:schemeClr>
                </a:solidFill>
              </a:defRPr>
            </a:lvl1pPr>
          </a:lstStyle>
          <a:p>
            <a:endParaRPr lang="nb-NO"/>
          </a:p>
        </p:txBody>
      </p:sp>
      <p:sp>
        <p:nvSpPr>
          <p:cNvPr id="6" name="Plassholder for lysbildenummer 5"/>
          <p:cNvSpPr>
            <a:spLocks noGrp="1"/>
          </p:cNvSpPr>
          <p:nvPr>
            <p:ph type="sldNum" sz="quarter" idx="4"/>
          </p:nvPr>
        </p:nvSpPr>
        <p:spPr>
          <a:xfrm>
            <a:off x="6500826" y="6643710"/>
            <a:ext cx="2133600" cy="206380"/>
          </a:xfrm>
          <a:prstGeom prst="rect">
            <a:avLst/>
          </a:prstGeom>
        </p:spPr>
        <p:txBody>
          <a:bodyPr vert="horz" lIns="91440" tIns="45720" rIns="91440" bIns="45720" rtlCol="0" anchor="ctr"/>
          <a:lstStyle>
            <a:lvl1pPr algn="r">
              <a:defRPr sz="1200">
                <a:solidFill>
                  <a:schemeClr val="tx2">
                    <a:lumMod val="75000"/>
                  </a:schemeClr>
                </a:solidFill>
              </a:defRPr>
            </a:lvl1pPr>
          </a:lstStyle>
          <a:p>
            <a:fld id="{54BFC48D-9D2B-4205-BF93-91E7F1BB114F}" type="slidenum">
              <a:rPr lang="nb-NO" smtClean="0"/>
              <a:t>‹#›</a:t>
            </a:fld>
            <a:endParaRPr lang="nb-NO"/>
          </a:p>
        </p:txBody>
      </p:sp>
      <p:cxnSp>
        <p:nvCxnSpPr>
          <p:cNvPr id="14" name="Rett linje 13"/>
          <p:cNvCxnSpPr/>
          <p:nvPr/>
        </p:nvCxnSpPr>
        <p:spPr>
          <a:xfrm rot="10800000" flipH="1">
            <a:off x="0" y="6286519"/>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Rett linje 14"/>
          <p:cNvCxnSpPr/>
          <p:nvPr/>
        </p:nvCxnSpPr>
        <p:spPr>
          <a:xfrm rot="10800000" flipH="1">
            <a:off x="0" y="6613544"/>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kstSylinder 15"/>
          <p:cNvSpPr txBox="1"/>
          <p:nvPr/>
        </p:nvSpPr>
        <p:spPr>
          <a:xfrm>
            <a:off x="428135" y="6276995"/>
            <a:ext cx="1000595" cy="253916"/>
          </a:xfrm>
          <a:prstGeom prst="rect">
            <a:avLst/>
          </a:prstGeom>
          <a:noFill/>
        </p:spPr>
        <p:txBody>
          <a:bodyPr wrap="none" rtlCol="0">
            <a:spAutoFit/>
          </a:bodyPr>
          <a:lstStyle/>
          <a:p>
            <a:pPr algn="ctr"/>
            <a:r>
              <a:rPr lang="nb-NO" sz="1050" b="1" spc="300" dirty="0">
                <a:solidFill>
                  <a:schemeClr val="bg1"/>
                </a:solidFill>
              </a:rPr>
              <a:t>FORNEBU</a:t>
            </a:r>
          </a:p>
        </p:txBody>
      </p:sp>
      <p:sp>
        <p:nvSpPr>
          <p:cNvPr id="17" name="TekstSylinder 16"/>
          <p:cNvSpPr txBox="1"/>
          <p:nvPr/>
        </p:nvSpPr>
        <p:spPr>
          <a:xfrm>
            <a:off x="432943" y="6448446"/>
            <a:ext cx="990977" cy="184666"/>
          </a:xfrm>
          <a:prstGeom prst="rect">
            <a:avLst/>
          </a:prstGeom>
          <a:noFill/>
        </p:spPr>
        <p:txBody>
          <a:bodyPr wrap="none" rtlCol="0">
            <a:spAutoFit/>
          </a:bodyPr>
          <a:lstStyle/>
          <a:p>
            <a:pPr algn="ctr"/>
            <a:r>
              <a:rPr lang="nb-NO" sz="600" b="1" spc="300" dirty="0">
                <a:solidFill>
                  <a:schemeClr val="bg1"/>
                </a:solidFill>
              </a:rPr>
              <a:t>CONSULTING</a:t>
            </a:r>
          </a:p>
        </p:txBody>
      </p:sp>
    </p:spTree>
    <p:extLst>
      <p:ext uri="{BB962C8B-B14F-4D97-AF65-F5344CB8AC3E}">
        <p14:creationId xmlns:p14="http://schemas.microsoft.com/office/powerpoint/2010/main" val="36236989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rgbClr val="801217"/>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Clr>
          <a:srgbClr val="801217"/>
        </a:buClr>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801217"/>
        </a:buClr>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801217"/>
        </a:buClr>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801217"/>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801217"/>
        </a:buClr>
        <a:buFont typeface="Arial" pitchFamily="34"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13" cstate="screen"/>
          <a:srcRect r="43748"/>
          <a:stretch>
            <a:fillRect/>
          </a:stretch>
        </p:blipFill>
        <p:spPr bwMode="auto">
          <a:xfrm>
            <a:off x="8501090" y="0"/>
            <a:ext cx="642942" cy="6858000"/>
          </a:xfrm>
          <a:prstGeom prst="rect">
            <a:avLst/>
          </a:prstGeom>
          <a:noFill/>
          <a:ln w="9525">
            <a:noFill/>
            <a:miter lim="800000"/>
            <a:headEnd/>
            <a:tailEnd/>
          </a:ln>
          <a:effectLst/>
        </p:spPr>
      </p:pic>
      <p:pic>
        <p:nvPicPr>
          <p:cNvPr id="7" name="Picture 2"/>
          <p:cNvPicPr>
            <a:picLocks noChangeAspect="1" noChangeArrowheads="1"/>
          </p:cNvPicPr>
          <p:nvPr/>
        </p:nvPicPr>
        <p:blipFill>
          <a:blip r:embed="rId14" cstate="screen"/>
          <a:srcRect l="43748"/>
          <a:stretch>
            <a:fillRect/>
          </a:stretch>
        </p:blipFill>
        <p:spPr bwMode="auto">
          <a:xfrm>
            <a:off x="-32" y="0"/>
            <a:ext cx="642942" cy="6858000"/>
          </a:xfrm>
          <a:prstGeom prst="rect">
            <a:avLst/>
          </a:prstGeom>
          <a:noFill/>
          <a:ln w="9525">
            <a:noFill/>
            <a:miter lim="800000"/>
            <a:headEnd/>
            <a:tailEnd/>
          </a:ln>
          <a:effectLst/>
        </p:spPr>
      </p:pic>
      <p:sp>
        <p:nvSpPr>
          <p:cNvPr id="2" name="Plassholder for tittel 1"/>
          <p:cNvSpPr>
            <a:spLocks noGrp="1"/>
          </p:cNvSpPr>
          <p:nvPr>
            <p:ph type="title"/>
          </p:nvPr>
        </p:nvSpPr>
        <p:spPr>
          <a:xfrm>
            <a:off x="500034" y="274638"/>
            <a:ext cx="8143932" cy="1143000"/>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p:cNvSpPr>
            <a:spLocks noGrp="1"/>
          </p:cNvSpPr>
          <p:nvPr>
            <p:ph type="body" idx="1"/>
          </p:nvPr>
        </p:nvSpPr>
        <p:spPr>
          <a:xfrm>
            <a:off x="500034" y="1600202"/>
            <a:ext cx="8143932" cy="4525963"/>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9" name="Rektangel 18"/>
          <p:cNvSpPr/>
          <p:nvPr/>
        </p:nvSpPr>
        <p:spPr>
          <a:xfrm rot="736882">
            <a:off x="7082288" y="5925626"/>
            <a:ext cx="1511322" cy="636063"/>
          </a:xfrm>
          <a:prstGeom prst="rect">
            <a:avLst/>
          </a:prstGeom>
          <a:solidFill>
            <a:srgbClr val="80121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nb-NO" sz="1000" dirty="0">
              <a:solidFill>
                <a:schemeClr val="bg1"/>
              </a:solidFill>
            </a:endParaRPr>
          </a:p>
        </p:txBody>
      </p:sp>
      <p:sp>
        <p:nvSpPr>
          <p:cNvPr id="5" name="Plassholder for bunntekst 4"/>
          <p:cNvSpPr>
            <a:spLocks noGrp="1"/>
          </p:cNvSpPr>
          <p:nvPr>
            <p:ph type="ftr" sz="quarter" idx="3"/>
          </p:nvPr>
        </p:nvSpPr>
        <p:spPr>
          <a:xfrm rot="698751">
            <a:off x="7144659" y="5966742"/>
            <a:ext cx="1471327" cy="206380"/>
          </a:xfrm>
          <a:prstGeom prst="rect">
            <a:avLst/>
          </a:prstGeom>
        </p:spPr>
        <p:txBody>
          <a:bodyPr vert="horz" lIns="91440" tIns="45720" rIns="91440" bIns="45720" rtlCol="0" anchor="ctr"/>
          <a:lstStyle>
            <a:lvl1pPr algn="ctr">
              <a:defRPr sz="1200">
                <a:solidFill>
                  <a:schemeClr val="bg1"/>
                </a:solidFill>
              </a:defRPr>
            </a:lvl1pPr>
          </a:lstStyle>
          <a:p>
            <a:endParaRPr lang="nb-NO" dirty="0"/>
          </a:p>
        </p:txBody>
      </p:sp>
      <p:sp>
        <p:nvSpPr>
          <p:cNvPr id="20" name="Rektangel 19"/>
          <p:cNvSpPr/>
          <p:nvPr/>
        </p:nvSpPr>
        <p:spPr>
          <a:xfrm>
            <a:off x="6858016" y="6572272"/>
            <a:ext cx="1714512" cy="285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4" name="Plassholder for dato 3"/>
          <p:cNvSpPr>
            <a:spLocks noGrp="1"/>
          </p:cNvSpPr>
          <p:nvPr>
            <p:ph type="dt" sz="half" idx="2"/>
          </p:nvPr>
        </p:nvSpPr>
        <p:spPr>
          <a:xfrm>
            <a:off x="500034" y="6643710"/>
            <a:ext cx="2133600" cy="206380"/>
          </a:xfrm>
          <a:prstGeom prst="rect">
            <a:avLst/>
          </a:prstGeom>
        </p:spPr>
        <p:txBody>
          <a:bodyPr vert="horz" lIns="91440" tIns="45720" rIns="91440" bIns="45720" rtlCol="0" anchor="ctr"/>
          <a:lstStyle>
            <a:lvl1pPr algn="l">
              <a:defRPr sz="1200">
                <a:solidFill>
                  <a:schemeClr val="tx1">
                    <a:tint val="75000"/>
                  </a:schemeClr>
                </a:solidFill>
              </a:defRPr>
            </a:lvl1pPr>
          </a:lstStyle>
          <a:p>
            <a:fld id="{D2D989F7-0869-48AE-98DA-58945609125F}" type="datetime1">
              <a:rPr lang="nb-NO" smtClean="0"/>
              <a:pPr/>
              <a:t>11.12.2020</a:t>
            </a:fld>
            <a:endParaRPr lang="nb-NO"/>
          </a:p>
        </p:txBody>
      </p:sp>
      <p:sp>
        <p:nvSpPr>
          <p:cNvPr id="6" name="Plassholder for lysbildenummer 5"/>
          <p:cNvSpPr>
            <a:spLocks noGrp="1"/>
          </p:cNvSpPr>
          <p:nvPr>
            <p:ph type="sldNum" sz="quarter" idx="4"/>
          </p:nvPr>
        </p:nvSpPr>
        <p:spPr>
          <a:xfrm>
            <a:off x="6500826" y="6643710"/>
            <a:ext cx="2133600" cy="206380"/>
          </a:xfrm>
          <a:prstGeom prst="rect">
            <a:avLst/>
          </a:prstGeom>
        </p:spPr>
        <p:txBody>
          <a:bodyPr vert="horz" lIns="91440" tIns="45720" rIns="91440" bIns="45720" rtlCol="0" anchor="ctr"/>
          <a:lstStyle>
            <a:lvl1pPr algn="r">
              <a:defRPr sz="1200">
                <a:solidFill>
                  <a:schemeClr val="tx1">
                    <a:tint val="75000"/>
                  </a:schemeClr>
                </a:solidFill>
              </a:defRPr>
            </a:lvl1pPr>
          </a:lstStyle>
          <a:p>
            <a:fld id="{A4D5442F-6823-462B-9655-482307284E04}" type="slidenum">
              <a:rPr lang="nb-NO" smtClean="0"/>
              <a:pPr/>
              <a:t>‹#›</a:t>
            </a:fld>
            <a:endParaRPr lang="nb-NO" dirty="0"/>
          </a:p>
        </p:txBody>
      </p:sp>
      <p:sp>
        <p:nvSpPr>
          <p:cNvPr id="9" name="Rektangel 8"/>
          <p:cNvSpPr/>
          <p:nvPr/>
        </p:nvSpPr>
        <p:spPr>
          <a:xfrm rot="5400000">
            <a:off x="4408488" y="1878032"/>
            <a:ext cx="327024" cy="9144000"/>
          </a:xfrm>
          <a:prstGeom prst="rect">
            <a:avLst/>
          </a:prstGeom>
          <a:solidFill>
            <a:schemeClr val="tx1"/>
          </a:solidFill>
          <a:ln>
            <a:no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cxnSp>
        <p:nvCxnSpPr>
          <p:cNvPr id="14" name="Rett linje 13"/>
          <p:cNvCxnSpPr/>
          <p:nvPr/>
        </p:nvCxnSpPr>
        <p:spPr>
          <a:xfrm rot="10800000" flipH="1">
            <a:off x="0" y="6286519"/>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Rett linje 14"/>
          <p:cNvCxnSpPr/>
          <p:nvPr/>
        </p:nvCxnSpPr>
        <p:spPr>
          <a:xfrm rot="10800000" flipH="1">
            <a:off x="0" y="6613544"/>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kstSylinder 15"/>
          <p:cNvSpPr txBox="1"/>
          <p:nvPr/>
        </p:nvSpPr>
        <p:spPr>
          <a:xfrm>
            <a:off x="428135" y="6276995"/>
            <a:ext cx="1000595" cy="253916"/>
          </a:xfrm>
          <a:prstGeom prst="rect">
            <a:avLst/>
          </a:prstGeom>
          <a:noFill/>
        </p:spPr>
        <p:txBody>
          <a:bodyPr wrap="none" rtlCol="0">
            <a:spAutoFit/>
          </a:bodyPr>
          <a:lstStyle/>
          <a:p>
            <a:pPr algn="ctr"/>
            <a:r>
              <a:rPr lang="nb-NO" sz="1050" b="1" spc="300" dirty="0">
                <a:solidFill>
                  <a:schemeClr val="bg1"/>
                </a:solidFill>
              </a:rPr>
              <a:t>FORNEBU</a:t>
            </a:r>
          </a:p>
        </p:txBody>
      </p:sp>
      <p:sp>
        <p:nvSpPr>
          <p:cNvPr id="17" name="TekstSylinder 16"/>
          <p:cNvSpPr txBox="1"/>
          <p:nvPr/>
        </p:nvSpPr>
        <p:spPr>
          <a:xfrm>
            <a:off x="432943" y="6448446"/>
            <a:ext cx="990977" cy="184666"/>
          </a:xfrm>
          <a:prstGeom prst="rect">
            <a:avLst/>
          </a:prstGeom>
          <a:noFill/>
        </p:spPr>
        <p:txBody>
          <a:bodyPr wrap="none" rtlCol="0">
            <a:spAutoFit/>
          </a:bodyPr>
          <a:lstStyle/>
          <a:p>
            <a:pPr algn="ctr"/>
            <a:r>
              <a:rPr lang="nb-NO" sz="600" b="1" spc="300" dirty="0">
                <a:solidFill>
                  <a:schemeClr val="bg1"/>
                </a:solidFill>
              </a:rPr>
              <a:t>CONSULTING</a:t>
            </a:r>
          </a:p>
        </p:txBody>
      </p:sp>
    </p:spTree>
    <p:extLst>
      <p:ext uri="{BB962C8B-B14F-4D97-AF65-F5344CB8AC3E}">
        <p14:creationId xmlns:p14="http://schemas.microsoft.com/office/powerpoint/2010/main" val="7294324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spcBef>
          <a:spcPct val="0"/>
        </a:spcBef>
        <a:buNone/>
        <a:defRPr sz="4000" kern="1200">
          <a:solidFill>
            <a:srgbClr val="801217"/>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Clr>
          <a:srgbClr val="801217"/>
        </a:buClr>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801217"/>
        </a:buClr>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801217"/>
        </a:buClr>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801217"/>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801217"/>
        </a:buClr>
        <a:buFont typeface="Arial" pitchFamily="34"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ordtak.no/index.php?fn=Palle&amp;en=Lauring"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www.dn.no/forsiden/article623957.ece"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p:cNvPicPr>
            <a:picLocks noChangeAspect="1"/>
          </p:cNvPicPr>
          <p:nvPr/>
        </p:nvPicPr>
        <p:blipFill>
          <a:blip r:embed="rId2"/>
          <a:stretch>
            <a:fillRect/>
          </a:stretch>
        </p:blipFill>
        <p:spPr>
          <a:xfrm>
            <a:off x="512487" y="850900"/>
            <a:ext cx="8110670" cy="5145578"/>
          </a:xfrm>
          <a:prstGeom prst="rect">
            <a:avLst/>
          </a:prstGeom>
        </p:spPr>
      </p:pic>
      <p:sp>
        <p:nvSpPr>
          <p:cNvPr id="249858" name="Rectangle 2"/>
          <p:cNvSpPr>
            <a:spLocks noGrp="1" noChangeArrowheads="1"/>
          </p:cNvSpPr>
          <p:nvPr>
            <p:ph type="ctrTitle"/>
          </p:nvPr>
        </p:nvSpPr>
        <p:spPr>
          <a:xfrm>
            <a:off x="685800" y="990600"/>
            <a:ext cx="7772400" cy="2057400"/>
          </a:xfrm>
        </p:spPr>
        <p:txBody>
          <a:bodyPr/>
          <a:lstStyle/>
          <a:p>
            <a:pPr eaLnBrk="1" hangingPunct="1">
              <a:defRPr/>
            </a:pPr>
            <a:r>
              <a:rPr lang="nb-NO" dirty="0">
                <a:cs typeface="+mj-cs"/>
              </a:rPr>
              <a:t>	</a:t>
            </a:r>
          </a:p>
        </p:txBody>
      </p:sp>
      <p:sp>
        <p:nvSpPr>
          <p:cNvPr id="249859" name="Rectangle 3"/>
          <p:cNvSpPr>
            <a:spLocks noGrp="1" noChangeArrowheads="1"/>
          </p:cNvSpPr>
          <p:nvPr>
            <p:ph type="subTitle" idx="1"/>
          </p:nvPr>
        </p:nvSpPr>
        <p:spPr>
          <a:xfrm>
            <a:off x="1371600" y="2205038"/>
            <a:ext cx="6400800" cy="1752600"/>
          </a:xfrm>
        </p:spPr>
        <p:txBody>
          <a:bodyPr/>
          <a:lstStyle/>
          <a:p>
            <a:pPr eaLnBrk="1" hangingPunct="1">
              <a:defRPr/>
            </a:pPr>
            <a:r>
              <a:rPr lang="nb-NO" sz="2800" dirty="0">
                <a:solidFill>
                  <a:schemeClr val="bg1"/>
                </a:solidFill>
                <a:cs typeface="+mn-cs"/>
              </a:rPr>
              <a:t>Dette kan også være viktig</a:t>
            </a:r>
          </a:p>
          <a:p>
            <a:pPr eaLnBrk="1" hangingPunct="1">
              <a:defRPr/>
            </a:pPr>
            <a:endParaRPr lang="nb-NO" dirty="0">
              <a:solidFill>
                <a:schemeClr val="bg1"/>
              </a:solidFill>
              <a:cs typeface="+mn-cs"/>
            </a:endParaRPr>
          </a:p>
        </p:txBody>
      </p:sp>
      <p:sp>
        <p:nvSpPr>
          <p:cNvPr id="15363" name="TekstSylinder 1"/>
          <p:cNvSpPr txBox="1">
            <a:spLocks noChangeArrowheads="1"/>
          </p:cNvSpPr>
          <p:nvPr/>
        </p:nvSpPr>
        <p:spPr bwMode="auto">
          <a:xfrm>
            <a:off x="1042283" y="4724400"/>
            <a:ext cx="7356475"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nb-NO" sz="1800" dirty="0">
                <a:solidFill>
                  <a:srgbClr val="FFFFFF"/>
                </a:solidFill>
              </a:rPr>
              <a:t>”Det vanskeligste med å være beskjeden er å holde det for seg selv”</a:t>
            </a:r>
          </a:p>
          <a:p>
            <a:pPr eaLnBrk="1" hangingPunct="1"/>
            <a:r>
              <a:rPr lang="nb-NO" sz="1800" i="1" dirty="0">
                <a:solidFill>
                  <a:srgbClr val="FFFFFF"/>
                </a:solidFill>
              </a:rPr>
              <a:t>						Kjell Bekkelund</a:t>
            </a:r>
          </a:p>
        </p:txBody>
      </p:sp>
    </p:spTree>
    <p:extLst>
      <p:ext uri="{BB962C8B-B14F-4D97-AF65-F5344CB8AC3E}">
        <p14:creationId xmlns:p14="http://schemas.microsoft.com/office/powerpoint/2010/main" val="1173988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bunntekst 4"/>
          <p:cNvSpPr>
            <a:spLocks noGrp="1"/>
          </p:cNvSpPr>
          <p:nvPr>
            <p:ph type="ftr" sz="quarter" idx="11"/>
          </p:nvPr>
        </p:nvSpPr>
        <p:spPr/>
        <p:txBody>
          <a:bodyPr/>
          <a:lstStyle/>
          <a:p>
            <a:pPr>
              <a:defRPr/>
            </a:pPr>
            <a:fld id="{DFB51B94-30D5-F141-8F29-24E54E5C4D22}" type="slidenum">
              <a:rPr lang="en-US"/>
              <a:pPr>
                <a:defRPr/>
              </a:pPr>
              <a:t>10</a:t>
            </a:fld>
            <a:endParaRPr lang="en-US"/>
          </a:p>
          <a:p>
            <a:pPr>
              <a:defRPr/>
            </a:pPr>
            <a:endParaRPr lang="en-US"/>
          </a:p>
        </p:txBody>
      </p:sp>
      <p:sp>
        <p:nvSpPr>
          <p:cNvPr id="539650" name="Rectangle 2"/>
          <p:cNvSpPr>
            <a:spLocks noGrp="1" noChangeArrowheads="1"/>
          </p:cNvSpPr>
          <p:nvPr>
            <p:ph type="title"/>
          </p:nvPr>
        </p:nvSpPr>
        <p:spPr/>
        <p:txBody>
          <a:bodyPr/>
          <a:lstStyle/>
          <a:p>
            <a:pPr>
              <a:defRPr/>
            </a:pPr>
            <a:r>
              <a:rPr lang="nb-NO"/>
              <a:t>Lidt om kunsten at befale</a:t>
            </a:r>
          </a:p>
        </p:txBody>
      </p:sp>
      <p:sp>
        <p:nvSpPr>
          <p:cNvPr id="539651" name="Rectangle 3"/>
          <p:cNvSpPr>
            <a:spLocks noGrp="1" noChangeArrowheads="1"/>
          </p:cNvSpPr>
          <p:nvPr>
            <p:ph type="body" idx="1"/>
          </p:nvPr>
        </p:nvSpPr>
        <p:spPr>
          <a:xfrm>
            <a:off x="685800" y="1457325"/>
            <a:ext cx="7772400" cy="4638675"/>
          </a:xfrm>
        </p:spPr>
        <p:txBody>
          <a:bodyPr/>
          <a:lstStyle/>
          <a:p>
            <a:pPr>
              <a:buFontTx/>
              <a:buNone/>
              <a:defRPr/>
            </a:pPr>
            <a:r>
              <a:rPr lang="nb-NO" b="0" i="1" dirty="0"/>
              <a:t>	At befale er ved et </a:t>
            </a:r>
            <a:r>
              <a:rPr lang="nb-NO" b="0" i="1" dirty="0" err="1"/>
              <a:t>mundtlig</a:t>
            </a:r>
            <a:r>
              <a:rPr lang="nb-NO" b="0" i="1" dirty="0"/>
              <a:t> </a:t>
            </a:r>
            <a:r>
              <a:rPr lang="nb-NO" b="0" i="1" dirty="0" err="1"/>
              <a:t>udtalt</a:t>
            </a:r>
            <a:r>
              <a:rPr lang="nb-NO" b="0" i="1" dirty="0"/>
              <a:t> ord eller en setning, en skrivelse eller et vink at </a:t>
            </a:r>
            <a:r>
              <a:rPr lang="nb-NO" b="0" i="1" dirty="0" err="1"/>
              <a:t>faa</a:t>
            </a:r>
            <a:r>
              <a:rPr lang="nb-NO" b="0" i="1" dirty="0"/>
              <a:t> et underlagt organ eller et system </a:t>
            </a:r>
            <a:r>
              <a:rPr lang="nb-NO" b="0" i="1" dirty="0" err="1"/>
              <a:t>af</a:t>
            </a:r>
            <a:r>
              <a:rPr lang="nb-NO" b="0" i="1" dirty="0"/>
              <a:t> organer til at virke til et bestemt </a:t>
            </a:r>
            <a:r>
              <a:rPr lang="nb-NO" b="0" i="1" dirty="0" err="1"/>
              <a:t>maal</a:t>
            </a:r>
            <a:r>
              <a:rPr lang="nb-NO" b="0" i="1" dirty="0"/>
              <a:t>, at </a:t>
            </a:r>
            <a:r>
              <a:rPr lang="nb-NO" b="0" i="1" dirty="0" err="1"/>
              <a:t>udføre</a:t>
            </a:r>
            <a:r>
              <a:rPr lang="nb-NO" b="0" i="1" dirty="0"/>
              <a:t> en bestemt </a:t>
            </a:r>
            <a:r>
              <a:rPr lang="nb-NO" b="0" i="1" dirty="0" err="1"/>
              <a:t>bevægelse</a:t>
            </a:r>
            <a:r>
              <a:rPr lang="nb-NO" b="0" i="1" dirty="0"/>
              <a:t> eller handling og derved </a:t>
            </a:r>
            <a:r>
              <a:rPr lang="nb-NO" b="0" i="1" dirty="0" err="1"/>
              <a:t>oppnaa</a:t>
            </a:r>
            <a:r>
              <a:rPr lang="nb-NO" b="0" i="1" dirty="0"/>
              <a:t> et vist resultat.</a:t>
            </a:r>
          </a:p>
          <a:p>
            <a:pPr>
              <a:buFontTx/>
              <a:buNone/>
              <a:defRPr/>
            </a:pPr>
            <a:r>
              <a:rPr lang="nb-NO" b="0" i="1" dirty="0"/>
              <a:t>	</a:t>
            </a:r>
            <a:r>
              <a:rPr lang="nb-NO" b="0" i="1" dirty="0" err="1"/>
              <a:t>Naar</a:t>
            </a:r>
            <a:r>
              <a:rPr lang="nb-NO" b="0" i="1" dirty="0"/>
              <a:t> man dertil </a:t>
            </a:r>
            <a:r>
              <a:rPr lang="nb-NO" b="0" i="1" dirty="0" err="1"/>
              <a:t>føier</a:t>
            </a:r>
            <a:r>
              <a:rPr lang="nb-NO" b="0" i="1" dirty="0"/>
              <a:t>, at der i og med befalingen, eller i den </a:t>
            </a:r>
            <a:r>
              <a:rPr lang="nb-NO" b="0" i="1" dirty="0" err="1"/>
              <a:t>befalendes</a:t>
            </a:r>
            <a:r>
              <a:rPr lang="nb-NO" b="0" i="1" dirty="0"/>
              <a:t> person bør følge eller ligge </a:t>
            </a:r>
            <a:r>
              <a:rPr lang="nb-NO" b="0" i="1" dirty="0" err="1"/>
              <a:t>noget</a:t>
            </a:r>
            <a:r>
              <a:rPr lang="nb-NO" b="0" i="1" dirty="0"/>
              <a:t> inspirerende, der, bringer det underordnede led til at leve sig </a:t>
            </a:r>
            <a:r>
              <a:rPr lang="nb-NO" b="0" i="1" dirty="0" err="1"/>
              <a:t>ind</a:t>
            </a:r>
            <a:r>
              <a:rPr lang="nb-NO" b="0" i="1" dirty="0"/>
              <a:t> i </a:t>
            </a:r>
            <a:r>
              <a:rPr lang="nb-NO" b="0" i="1" dirty="0" err="1"/>
              <a:t>udførelsen</a:t>
            </a:r>
            <a:r>
              <a:rPr lang="nb-NO" b="0" i="1" dirty="0"/>
              <a:t>, til at </a:t>
            </a:r>
            <a:r>
              <a:rPr lang="nb-NO" b="0" i="1" dirty="0" err="1"/>
              <a:t>betragte</a:t>
            </a:r>
            <a:r>
              <a:rPr lang="nb-NO" b="0" i="1" dirty="0"/>
              <a:t> den som en del av </a:t>
            </a:r>
            <a:r>
              <a:rPr lang="nb-NO" b="0" i="1" dirty="0" err="1"/>
              <a:t>sit</a:t>
            </a:r>
            <a:r>
              <a:rPr lang="nb-NO" b="0" i="1" dirty="0"/>
              <a:t> eget liv, hvori alle dets evner og </a:t>
            </a:r>
            <a:r>
              <a:rPr lang="nb-NO" b="0" i="1" dirty="0" err="1"/>
              <a:t>kræfter</a:t>
            </a:r>
            <a:r>
              <a:rPr lang="nb-NO" b="0" i="1" dirty="0"/>
              <a:t> virker med lyst og interesse, en evne til </a:t>
            </a:r>
            <a:r>
              <a:rPr lang="nb-NO" b="0" i="1" dirty="0" err="1"/>
              <a:t>af</a:t>
            </a:r>
            <a:r>
              <a:rPr lang="nb-NO" b="0" i="1" dirty="0"/>
              <a:t> de foreliggende </a:t>
            </a:r>
            <a:r>
              <a:rPr lang="nb-NO" b="0" i="1" dirty="0" err="1"/>
              <a:t>resourcer</a:t>
            </a:r>
            <a:r>
              <a:rPr lang="nb-NO" b="0" i="1" dirty="0"/>
              <a:t> hos de underordnede at </a:t>
            </a:r>
            <a:r>
              <a:rPr lang="nb-NO" b="0" i="1" dirty="0" err="1"/>
              <a:t>tage</a:t>
            </a:r>
            <a:r>
              <a:rPr lang="nb-NO" b="0" i="1" dirty="0"/>
              <a:t> </a:t>
            </a:r>
            <a:r>
              <a:rPr lang="nb-NO" b="0" i="1" dirty="0" err="1"/>
              <a:t>ud</a:t>
            </a:r>
            <a:r>
              <a:rPr lang="nb-NO" b="0" i="1" dirty="0"/>
              <a:t> den størst mulige, virkningsgrad, de </a:t>
            </a:r>
            <a:r>
              <a:rPr lang="nb-NO" b="0" i="1" dirty="0" err="1"/>
              <a:t>høiest</a:t>
            </a:r>
            <a:r>
              <a:rPr lang="nb-NO" b="0" i="1" dirty="0"/>
              <a:t> mulige </a:t>
            </a:r>
            <a:r>
              <a:rPr lang="nb-NO" b="0" i="1" dirty="0" err="1"/>
              <a:t>procenter</a:t>
            </a:r>
            <a:r>
              <a:rPr lang="nb-NO" b="0" i="1" dirty="0"/>
              <a:t>, </a:t>
            </a:r>
            <a:r>
              <a:rPr lang="nb-NO" b="0" i="1" dirty="0" err="1"/>
              <a:t>saa</a:t>
            </a:r>
            <a:r>
              <a:rPr lang="nb-NO" b="0" i="1" dirty="0"/>
              <a:t> tror jeg at </a:t>
            </a:r>
            <a:r>
              <a:rPr lang="nb-NO" b="0" i="1" dirty="0" err="1"/>
              <a:t>definitionen</a:t>
            </a:r>
            <a:r>
              <a:rPr lang="nb-NO" b="0" i="1" dirty="0"/>
              <a:t> er </a:t>
            </a:r>
            <a:r>
              <a:rPr lang="nb-NO" b="0" i="1" dirty="0" err="1"/>
              <a:t>udtømt</a:t>
            </a:r>
            <a:endParaRPr lang="nb-NO" b="0" i="1" dirty="0"/>
          </a:p>
        </p:txBody>
      </p:sp>
      <p:sp>
        <p:nvSpPr>
          <p:cNvPr id="539652" name="Text Box 4"/>
          <p:cNvSpPr txBox="1">
            <a:spLocks noChangeArrowheads="1"/>
          </p:cNvSpPr>
          <p:nvPr/>
        </p:nvSpPr>
        <p:spPr bwMode="auto">
          <a:xfrm>
            <a:off x="4937125" y="5470525"/>
            <a:ext cx="3348038"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nb-NO"/>
              <a:t>Norsk tidsskrift for Sjøvæsen; 1890</a:t>
            </a:r>
          </a:p>
        </p:txBody>
      </p:sp>
    </p:spTree>
    <p:extLst>
      <p:ext uri="{BB962C8B-B14F-4D97-AF65-F5344CB8AC3E}">
        <p14:creationId xmlns:p14="http://schemas.microsoft.com/office/powerpoint/2010/main" val="895918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p>
            <a:pPr>
              <a:defRPr/>
            </a:pPr>
            <a:r>
              <a:rPr lang="nb-NO" sz="2800" dirty="0"/>
              <a:t>Kunsten at befale og den naturlige lyst til </a:t>
            </a:r>
            <a:r>
              <a:rPr lang="nb-NO" sz="2800" dirty="0" err="1"/>
              <a:t>virksomhed</a:t>
            </a:r>
            <a:r>
              <a:rPr lang="nb-NO" sz="2800" dirty="0"/>
              <a:t> </a:t>
            </a:r>
          </a:p>
        </p:txBody>
      </p:sp>
      <p:sp>
        <p:nvSpPr>
          <p:cNvPr id="3" name="Plassholder for innhold 2"/>
          <p:cNvSpPr>
            <a:spLocks noGrp="1"/>
          </p:cNvSpPr>
          <p:nvPr>
            <p:ph idx="1"/>
          </p:nvPr>
        </p:nvSpPr>
        <p:spPr/>
        <p:txBody>
          <a:bodyPr/>
          <a:lstStyle/>
          <a:p>
            <a:pPr marL="0" indent="0">
              <a:buFontTx/>
              <a:buNone/>
              <a:defRPr/>
            </a:pPr>
            <a:r>
              <a:rPr lang="nb-NO" b="0" i="1" dirty="0"/>
              <a:t>I en yngre alder har man en naturlig lyst til selv at </a:t>
            </a:r>
            <a:r>
              <a:rPr lang="nb-NO" b="0" i="1" dirty="0" err="1"/>
              <a:t>gribe</a:t>
            </a:r>
            <a:r>
              <a:rPr lang="nb-NO" b="0" i="1" dirty="0"/>
              <a:t> aktivt </a:t>
            </a:r>
            <a:r>
              <a:rPr lang="nb-NO" b="0" i="1" dirty="0" err="1"/>
              <a:t>ind</a:t>
            </a:r>
            <a:r>
              <a:rPr lang="nb-NO" b="0" i="1" dirty="0"/>
              <a:t> og </a:t>
            </a:r>
            <a:r>
              <a:rPr lang="nb-NO" b="0" i="1" dirty="0" err="1"/>
              <a:t>trættes</a:t>
            </a:r>
            <a:r>
              <a:rPr lang="nb-NO" b="0" i="1" dirty="0"/>
              <a:t> ved stadig kun at </a:t>
            </a:r>
            <a:r>
              <a:rPr lang="nb-NO" b="0" i="1" dirty="0" err="1"/>
              <a:t>existere</a:t>
            </a:r>
            <a:r>
              <a:rPr lang="nb-NO" b="0" i="1" dirty="0"/>
              <a:t> for at passe </a:t>
            </a:r>
            <a:r>
              <a:rPr lang="nb-NO" b="0" i="1" dirty="0" err="1"/>
              <a:t>paa</a:t>
            </a:r>
            <a:r>
              <a:rPr lang="nb-NO" b="0" i="1" dirty="0"/>
              <a:t> andre – man bliver </a:t>
            </a:r>
            <a:r>
              <a:rPr lang="nb-NO" b="0" i="1" dirty="0" err="1"/>
              <a:t>næsten</a:t>
            </a:r>
            <a:r>
              <a:rPr lang="nb-NO" b="0" i="1" dirty="0"/>
              <a:t> bange for at høre sin egen stemme.</a:t>
            </a:r>
          </a:p>
          <a:p>
            <a:pPr marL="0" indent="0">
              <a:buFontTx/>
              <a:buNone/>
              <a:defRPr/>
            </a:pPr>
            <a:r>
              <a:rPr lang="nb-NO" b="0" i="1" dirty="0"/>
              <a:t>Og </a:t>
            </a:r>
            <a:r>
              <a:rPr lang="nb-NO" b="0" i="1" dirty="0" err="1"/>
              <a:t>faar</a:t>
            </a:r>
            <a:r>
              <a:rPr lang="nb-NO" b="0" i="1" dirty="0"/>
              <a:t> man ikke </a:t>
            </a:r>
            <a:r>
              <a:rPr lang="nb-NO" b="0" i="1" dirty="0" err="1"/>
              <a:t>tilfredstilt</a:t>
            </a:r>
            <a:r>
              <a:rPr lang="nb-NO" b="0" i="1" dirty="0"/>
              <a:t> denne naturlige lyst til </a:t>
            </a:r>
            <a:r>
              <a:rPr lang="nb-NO" b="0" i="1" dirty="0" err="1"/>
              <a:t>virksomhed</a:t>
            </a:r>
            <a:r>
              <a:rPr lang="nb-NO" b="0" i="1" dirty="0"/>
              <a:t> som yngre, vil det ofte resultere i en overaktivitet som </a:t>
            </a:r>
            <a:r>
              <a:rPr lang="nb-NO" b="0" i="1" dirty="0" err="1"/>
              <a:t>ældre</a:t>
            </a:r>
            <a:r>
              <a:rPr lang="nb-NO" b="0" i="1" dirty="0"/>
              <a:t>, </a:t>
            </a:r>
            <a:r>
              <a:rPr lang="nb-NO" b="0" i="1" dirty="0" err="1"/>
              <a:t>netop</a:t>
            </a:r>
            <a:r>
              <a:rPr lang="nb-NO" b="0" i="1" dirty="0"/>
              <a:t> </a:t>
            </a:r>
            <a:r>
              <a:rPr lang="nb-NO" b="0" i="1" dirty="0" err="1"/>
              <a:t>naar</a:t>
            </a:r>
            <a:r>
              <a:rPr lang="nb-NO" b="0" i="1" dirty="0"/>
              <a:t> ens stilling </a:t>
            </a:r>
            <a:r>
              <a:rPr lang="nb-NO" b="0" i="1" dirty="0" err="1"/>
              <a:t>kræver</a:t>
            </a:r>
            <a:r>
              <a:rPr lang="nb-NO" b="0" i="1" dirty="0"/>
              <a:t> den rolige </a:t>
            </a:r>
            <a:r>
              <a:rPr lang="nb-NO" b="0" i="1" dirty="0" err="1"/>
              <a:t>overlegenhed</a:t>
            </a:r>
            <a:r>
              <a:rPr lang="nb-NO" b="0" i="1" dirty="0"/>
              <a:t>, der overlader til de underordnede i tjenesten mere minutiøse detaljer – det er </a:t>
            </a:r>
            <a:r>
              <a:rPr lang="nb-NO" b="0" i="1" dirty="0" err="1"/>
              <a:t>ligesom</a:t>
            </a:r>
            <a:r>
              <a:rPr lang="nb-NO" b="0" i="1" dirty="0"/>
              <a:t> om man ikke har </a:t>
            </a:r>
            <a:r>
              <a:rPr lang="nb-NO" b="0" i="1" dirty="0" err="1"/>
              <a:t>faaet</a:t>
            </a:r>
            <a:r>
              <a:rPr lang="nb-NO" b="0" i="1" dirty="0"/>
              <a:t> </a:t>
            </a:r>
            <a:r>
              <a:rPr lang="nb-NO" b="0" i="1" dirty="0" err="1"/>
              <a:t>leilighed</a:t>
            </a:r>
            <a:r>
              <a:rPr lang="nb-NO" b="0" i="1" dirty="0"/>
              <a:t> til at </a:t>
            </a:r>
            <a:r>
              <a:rPr lang="nb-NO" b="0" i="1" dirty="0" err="1"/>
              <a:t>løbe</a:t>
            </a:r>
            <a:r>
              <a:rPr lang="nb-NO" b="0" i="1" dirty="0"/>
              <a:t> hornene </a:t>
            </a:r>
            <a:r>
              <a:rPr lang="nb-NO" b="0" i="1" dirty="0" err="1"/>
              <a:t>af</a:t>
            </a:r>
            <a:r>
              <a:rPr lang="nb-NO" b="0" i="1" dirty="0"/>
              <a:t> sig, medens de </a:t>
            </a:r>
            <a:r>
              <a:rPr lang="nb-NO" b="0" i="1" dirty="0" err="1"/>
              <a:t>endnu</a:t>
            </a:r>
            <a:r>
              <a:rPr lang="nb-NO" b="0" i="1" dirty="0"/>
              <a:t> </a:t>
            </a:r>
            <a:r>
              <a:rPr lang="nb-NO" b="0" i="1" dirty="0" err="1"/>
              <a:t>sad</a:t>
            </a:r>
            <a:r>
              <a:rPr lang="nb-NO" b="0" i="1" dirty="0"/>
              <a:t> </a:t>
            </a:r>
            <a:r>
              <a:rPr lang="nb-NO" b="0" i="1" dirty="0" err="1"/>
              <a:t>nogenlunde</a:t>
            </a:r>
            <a:r>
              <a:rPr lang="nb-NO" b="0" i="1" dirty="0"/>
              <a:t> løst </a:t>
            </a:r>
            <a:r>
              <a:rPr lang="nb-NO" b="0" i="1" dirty="0" err="1"/>
              <a:t>paa</a:t>
            </a:r>
            <a:r>
              <a:rPr lang="nb-NO" b="0" i="1" dirty="0"/>
              <a:t> – senere bliver ofte hornene </a:t>
            </a:r>
            <a:r>
              <a:rPr lang="nb-NO" b="0" i="1" dirty="0" err="1"/>
              <a:t>siddende</a:t>
            </a:r>
            <a:r>
              <a:rPr lang="nb-NO" b="0" i="1" dirty="0"/>
              <a:t>, og man roder </a:t>
            </a:r>
            <a:r>
              <a:rPr lang="nb-NO" b="0" i="1" dirty="0" err="1"/>
              <a:t>noksaa</a:t>
            </a:r>
            <a:r>
              <a:rPr lang="nb-NO" b="0" i="1" dirty="0"/>
              <a:t> meget.</a:t>
            </a:r>
          </a:p>
        </p:txBody>
      </p:sp>
    </p:spTree>
    <p:extLst>
      <p:ext uri="{BB962C8B-B14F-4D97-AF65-F5344CB8AC3E}">
        <p14:creationId xmlns:p14="http://schemas.microsoft.com/office/powerpoint/2010/main" val="2873730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0B2A2D19-6BE7-484D-827F-C43D811DADE7}"/>
              </a:ext>
            </a:extLst>
          </p:cNvPr>
          <p:cNvSpPr txBox="1"/>
          <p:nvPr/>
        </p:nvSpPr>
        <p:spPr>
          <a:xfrm>
            <a:off x="1115568" y="384048"/>
            <a:ext cx="6702552" cy="4893647"/>
          </a:xfrm>
          <a:prstGeom prst="rect">
            <a:avLst/>
          </a:prstGeom>
          <a:noFill/>
        </p:spPr>
        <p:txBody>
          <a:bodyPr wrap="square" rtlCol="0">
            <a:spAutoFit/>
          </a:bodyPr>
          <a:lstStyle/>
          <a:p>
            <a:r>
              <a:rPr lang="nb-NO" sz="2400" i="1" dirty="0"/>
              <a:t>«A </a:t>
            </a:r>
            <a:r>
              <a:rPr lang="nb-NO" sz="2400" i="1" dirty="0" err="1"/>
              <a:t>habit</a:t>
            </a:r>
            <a:r>
              <a:rPr lang="nb-NO" sz="2400" i="1" dirty="0"/>
              <a:t> </a:t>
            </a:r>
            <a:r>
              <a:rPr lang="nb-NO" sz="2400" i="1" dirty="0" err="1"/>
              <a:t>with</a:t>
            </a:r>
            <a:r>
              <a:rPr lang="nb-NO" sz="2400" i="1" dirty="0"/>
              <a:t> </a:t>
            </a:r>
            <a:r>
              <a:rPr lang="nb-NO" sz="2400" i="1" dirty="0" err="1"/>
              <a:t>the</a:t>
            </a:r>
            <a:r>
              <a:rPr lang="nb-NO" sz="2400" i="1" dirty="0"/>
              <a:t> </a:t>
            </a:r>
            <a:r>
              <a:rPr lang="nb-NO" sz="2400" i="1" dirty="0" err="1"/>
              <a:t>worst</a:t>
            </a:r>
            <a:r>
              <a:rPr lang="nb-NO" sz="2400" i="1" dirty="0"/>
              <a:t> </a:t>
            </a:r>
            <a:r>
              <a:rPr lang="nb-NO" sz="2400" i="1" dirty="0" err="1"/>
              <a:t>effect</a:t>
            </a:r>
            <a:r>
              <a:rPr lang="nb-NO" sz="2400" i="1" dirty="0"/>
              <a:t> </a:t>
            </a:r>
            <a:r>
              <a:rPr lang="nb-NO" sz="2400" i="1" dirty="0" err="1"/>
              <a:t>was</a:t>
            </a:r>
            <a:r>
              <a:rPr lang="nb-NO" sz="2400" i="1" dirty="0"/>
              <a:t> </a:t>
            </a:r>
            <a:r>
              <a:rPr lang="nb-NO" sz="2400" i="1" dirty="0" err="1"/>
              <a:t>the</a:t>
            </a:r>
            <a:r>
              <a:rPr lang="nb-NO" sz="2400" i="1" dirty="0"/>
              <a:t> </a:t>
            </a:r>
            <a:r>
              <a:rPr lang="nb-NO" sz="2400" i="1" dirty="0" err="1"/>
              <a:t>way</a:t>
            </a:r>
            <a:r>
              <a:rPr lang="nb-NO" sz="2400" i="1" dirty="0"/>
              <a:t> </a:t>
            </a:r>
            <a:r>
              <a:rPr lang="nb-NO" sz="2400" i="1" dirty="0" err="1"/>
              <a:t>that</a:t>
            </a:r>
            <a:r>
              <a:rPr lang="nb-NO" sz="2400" i="1" dirty="0"/>
              <a:t> </a:t>
            </a:r>
            <a:r>
              <a:rPr lang="nb-NO" sz="2400" i="1" dirty="0" err="1"/>
              <a:t>ambitious</a:t>
            </a:r>
            <a:r>
              <a:rPr lang="nb-NO" sz="2400" i="1" dirty="0"/>
              <a:t> </a:t>
            </a:r>
            <a:r>
              <a:rPr lang="nb-NO" sz="2400" i="1" dirty="0" err="1"/>
              <a:t>oficers</a:t>
            </a:r>
            <a:r>
              <a:rPr lang="nb-NO" sz="2400" i="1" dirty="0"/>
              <a:t>, </a:t>
            </a:r>
            <a:r>
              <a:rPr lang="nb-NO" sz="2400" i="1" dirty="0" err="1"/>
              <a:t>when</a:t>
            </a:r>
            <a:r>
              <a:rPr lang="nb-NO" sz="2400" i="1" dirty="0"/>
              <a:t> </a:t>
            </a:r>
            <a:r>
              <a:rPr lang="nb-NO" sz="2400" i="1" dirty="0" err="1"/>
              <a:t>they</a:t>
            </a:r>
            <a:r>
              <a:rPr lang="nb-NO" sz="2400" i="1" dirty="0"/>
              <a:t> </a:t>
            </a:r>
            <a:r>
              <a:rPr lang="nb-NO" sz="2400" i="1" dirty="0" err="1"/>
              <a:t>came</a:t>
            </a:r>
            <a:r>
              <a:rPr lang="nb-NO" sz="2400" i="1" dirty="0"/>
              <a:t> in </a:t>
            </a:r>
            <a:r>
              <a:rPr lang="nb-NO" sz="2400" i="1" dirty="0" err="1"/>
              <a:t>sight</a:t>
            </a:r>
            <a:r>
              <a:rPr lang="nb-NO" sz="2400" i="1" dirty="0"/>
              <a:t> </a:t>
            </a:r>
            <a:r>
              <a:rPr lang="nb-NO" sz="2400" i="1" dirty="0" err="1"/>
              <a:t>of</a:t>
            </a:r>
            <a:r>
              <a:rPr lang="nb-NO" sz="2400" i="1" dirty="0"/>
              <a:t> </a:t>
            </a:r>
            <a:r>
              <a:rPr lang="nb-NO" sz="2400" i="1" dirty="0" err="1"/>
              <a:t>promotion</a:t>
            </a:r>
            <a:r>
              <a:rPr lang="nb-NO" sz="2400" i="1" dirty="0"/>
              <a:t> to </a:t>
            </a:r>
            <a:r>
              <a:rPr lang="nb-NO" sz="2400" i="1" dirty="0" err="1"/>
              <a:t>the</a:t>
            </a:r>
            <a:r>
              <a:rPr lang="nb-NO" sz="2400" i="1" dirty="0"/>
              <a:t> generals´ list, </a:t>
            </a:r>
            <a:r>
              <a:rPr lang="nb-NO" sz="2400" i="1" dirty="0" err="1"/>
              <a:t>would</a:t>
            </a:r>
            <a:r>
              <a:rPr lang="nb-NO" sz="2400" i="1" dirty="0"/>
              <a:t> </a:t>
            </a:r>
            <a:r>
              <a:rPr lang="nb-NO" sz="2400" i="1" dirty="0" err="1"/>
              <a:t>decide</a:t>
            </a:r>
            <a:r>
              <a:rPr lang="nb-NO" sz="2400" i="1" dirty="0"/>
              <a:t> </a:t>
            </a:r>
            <a:r>
              <a:rPr lang="nb-NO" sz="2400" i="1" dirty="0" err="1"/>
              <a:t>that</a:t>
            </a:r>
            <a:endParaRPr lang="nb-NO" sz="2400" i="1" dirty="0"/>
          </a:p>
          <a:p>
            <a:r>
              <a:rPr lang="nb-NO" sz="2400" i="1" dirty="0" err="1"/>
              <a:t>they</a:t>
            </a:r>
            <a:r>
              <a:rPr lang="nb-NO" sz="2400" i="1" dirty="0"/>
              <a:t> </a:t>
            </a:r>
            <a:r>
              <a:rPr lang="nb-NO" sz="2400" i="1" dirty="0" err="1"/>
              <a:t>would</a:t>
            </a:r>
            <a:r>
              <a:rPr lang="nb-NO" sz="2400" i="1" dirty="0"/>
              <a:t> </a:t>
            </a:r>
            <a:r>
              <a:rPr lang="nb-NO" sz="2400" i="1" dirty="0" err="1"/>
              <a:t>bottle</a:t>
            </a:r>
            <a:r>
              <a:rPr lang="nb-NO" sz="2400" i="1" dirty="0"/>
              <a:t> up </a:t>
            </a:r>
            <a:r>
              <a:rPr lang="nb-NO" sz="2400" i="1" dirty="0" err="1"/>
              <a:t>their</a:t>
            </a:r>
            <a:r>
              <a:rPr lang="nb-NO" sz="2400" i="1" dirty="0"/>
              <a:t> </a:t>
            </a:r>
            <a:r>
              <a:rPr lang="nb-NO" sz="2400" i="1" dirty="0" err="1"/>
              <a:t>thouhts</a:t>
            </a:r>
            <a:r>
              <a:rPr lang="nb-NO" sz="2400" i="1" dirty="0"/>
              <a:t> and ideals, as a </a:t>
            </a:r>
            <a:r>
              <a:rPr lang="nb-NO" sz="2400" i="1" dirty="0" err="1"/>
              <a:t>safety</a:t>
            </a:r>
            <a:r>
              <a:rPr lang="nb-NO" sz="2400" i="1" dirty="0"/>
              <a:t> </a:t>
            </a:r>
            <a:r>
              <a:rPr lang="nb-NO" sz="2400" i="1" dirty="0" err="1"/>
              <a:t>precaution</a:t>
            </a:r>
            <a:r>
              <a:rPr lang="nb-NO" sz="2400" i="1" dirty="0"/>
              <a:t>, </a:t>
            </a:r>
            <a:r>
              <a:rPr lang="nb-NO" sz="2400" i="1" dirty="0" err="1"/>
              <a:t>until</a:t>
            </a:r>
            <a:r>
              <a:rPr lang="nb-NO" sz="2400" i="1" dirty="0"/>
              <a:t> </a:t>
            </a:r>
            <a:r>
              <a:rPr lang="nb-NO" sz="2400" i="1" dirty="0" err="1"/>
              <a:t>they</a:t>
            </a:r>
            <a:r>
              <a:rPr lang="nb-NO" sz="2400" i="1" dirty="0"/>
              <a:t> </a:t>
            </a:r>
            <a:r>
              <a:rPr lang="nb-NO" sz="2400" i="1" dirty="0" err="1"/>
              <a:t>reached</a:t>
            </a:r>
            <a:r>
              <a:rPr lang="nb-NO" sz="2400" i="1" dirty="0"/>
              <a:t> </a:t>
            </a:r>
            <a:r>
              <a:rPr lang="nb-NO" sz="2400" i="1" dirty="0" err="1"/>
              <a:t>the</a:t>
            </a:r>
            <a:r>
              <a:rPr lang="nb-NO" sz="2400" i="1" dirty="0"/>
              <a:t> </a:t>
            </a:r>
            <a:r>
              <a:rPr lang="nb-NO" sz="2400" i="1" dirty="0" err="1"/>
              <a:t>top</a:t>
            </a:r>
            <a:r>
              <a:rPr lang="nb-NO" sz="2400" i="1" dirty="0"/>
              <a:t> and </a:t>
            </a:r>
            <a:r>
              <a:rPr lang="nb-NO" sz="2400" i="1" dirty="0" err="1"/>
              <a:t>could</a:t>
            </a:r>
            <a:r>
              <a:rPr lang="nb-NO" sz="2400" i="1" dirty="0"/>
              <a:t> </a:t>
            </a:r>
            <a:r>
              <a:rPr lang="nb-NO" sz="2400" i="1" dirty="0" err="1"/>
              <a:t>begin</a:t>
            </a:r>
            <a:r>
              <a:rPr lang="nb-NO" sz="2400" i="1" dirty="0"/>
              <a:t> to </a:t>
            </a:r>
            <a:r>
              <a:rPr lang="nb-NO" sz="2400" i="1" dirty="0" err="1"/>
              <a:t>implement</a:t>
            </a:r>
            <a:r>
              <a:rPr lang="nb-NO" sz="2400" i="1" dirty="0"/>
              <a:t> </a:t>
            </a:r>
            <a:r>
              <a:rPr lang="nb-NO" sz="2400" i="1" dirty="0" err="1"/>
              <a:t>them</a:t>
            </a:r>
            <a:r>
              <a:rPr lang="nb-NO" sz="2400" i="1" dirty="0"/>
              <a:t>.</a:t>
            </a:r>
          </a:p>
          <a:p>
            <a:endParaRPr lang="nb-NO" sz="2400" i="1" dirty="0"/>
          </a:p>
          <a:p>
            <a:r>
              <a:rPr lang="nb-NO" sz="2400" i="1" dirty="0" err="1"/>
              <a:t>Unfortunately</a:t>
            </a:r>
            <a:r>
              <a:rPr lang="nb-NO" sz="2400" i="1" dirty="0"/>
              <a:t>, </a:t>
            </a:r>
            <a:r>
              <a:rPr lang="nb-NO" sz="2400" i="1" dirty="0" err="1"/>
              <a:t>the</a:t>
            </a:r>
            <a:r>
              <a:rPr lang="nb-NO" sz="2400" i="1" dirty="0"/>
              <a:t> </a:t>
            </a:r>
            <a:r>
              <a:rPr lang="nb-NO" sz="2400" i="1" dirty="0" err="1"/>
              <a:t>usual</a:t>
            </a:r>
            <a:r>
              <a:rPr lang="nb-NO" sz="2400" i="1" dirty="0"/>
              <a:t> </a:t>
            </a:r>
            <a:r>
              <a:rPr lang="nb-NO" sz="2400" i="1" dirty="0" err="1"/>
              <a:t>result</a:t>
            </a:r>
            <a:r>
              <a:rPr lang="nb-NO" sz="2400" i="1" dirty="0"/>
              <a:t>, </a:t>
            </a:r>
            <a:r>
              <a:rPr lang="nb-NO" sz="2400" i="1" dirty="0" err="1"/>
              <a:t>after</a:t>
            </a:r>
            <a:r>
              <a:rPr lang="nb-NO" sz="2400" i="1" dirty="0"/>
              <a:t> </a:t>
            </a:r>
            <a:r>
              <a:rPr lang="nb-NO" sz="2400" i="1" dirty="0" err="1"/>
              <a:t>years</a:t>
            </a:r>
            <a:r>
              <a:rPr lang="nb-NO" sz="2400" i="1" dirty="0"/>
              <a:t> </a:t>
            </a:r>
            <a:r>
              <a:rPr lang="nb-NO" sz="2400" i="1" dirty="0" err="1"/>
              <a:t>of</a:t>
            </a:r>
            <a:r>
              <a:rPr lang="nb-NO" sz="2400" i="1" dirty="0"/>
              <a:t> </a:t>
            </a:r>
            <a:r>
              <a:rPr lang="nb-NO" sz="2400" i="1" dirty="0" err="1"/>
              <a:t>such</a:t>
            </a:r>
            <a:r>
              <a:rPr lang="nb-NO" sz="2400" i="1" dirty="0"/>
              <a:t> </a:t>
            </a:r>
            <a:r>
              <a:rPr lang="nb-NO" sz="2400" i="1" dirty="0" err="1"/>
              <a:t>self-repression</a:t>
            </a:r>
            <a:r>
              <a:rPr lang="nb-NO" sz="2400" i="1" dirty="0"/>
              <a:t> for </a:t>
            </a:r>
            <a:r>
              <a:rPr lang="nb-NO" sz="2400" i="1" dirty="0" err="1"/>
              <a:t>the</a:t>
            </a:r>
            <a:r>
              <a:rPr lang="nb-NO" sz="2400" i="1" dirty="0"/>
              <a:t> sake </a:t>
            </a:r>
            <a:r>
              <a:rPr lang="nb-NO" sz="2400" i="1" dirty="0" err="1"/>
              <a:t>of</a:t>
            </a:r>
            <a:r>
              <a:rPr lang="nb-NO" sz="2400" i="1" dirty="0"/>
              <a:t> </a:t>
            </a:r>
            <a:r>
              <a:rPr lang="nb-NO" sz="2400" i="1" dirty="0" err="1"/>
              <a:t>their</a:t>
            </a:r>
            <a:r>
              <a:rPr lang="nb-NO" sz="2400" i="1" dirty="0"/>
              <a:t> </a:t>
            </a:r>
            <a:r>
              <a:rPr lang="nb-NO" sz="2400" i="1" dirty="0" err="1"/>
              <a:t>ambition</a:t>
            </a:r>
            <a:r>
              <a:rPr lang="nb-NO" sz="2400" i="1" dirty="0"/>
              <a:t>, </a:t>
            </a:r>
            <a:r>
              <a:rPr lang="nb-NO" sz="2400" i="1" dirty="0" err="1"/>
              <a:t>was</a:t>
            </a:r>
            <a:r>
              <a:rPr lang="nb-NO" sz="2400" i="1" dirty="0"/>
              <a:t> </a:t>
            </a:r>
            <a:r>
              <a:rPr lang="nb-NO" sz="2400" i="1" dirty="0" err="1"/>
              <a:t>that</a:t>
            </a:r>
            <a:r>
              <a:rPr lang="nb-NO" sz="2400" i="1" dirty="0"/>
              <a:t> </a:t>
            </a:r>
            <a:r>
              <a:rPr lang="nb-NO" sz="2400" i="1" dirty="0" err="1"/>
              <a:t>when</a:t>
            </a:r>
            <a:r>
              <a:rPr lang="nb-NO" sz="2400" i="1" dirty="0"/>
              <a:t> </a:t>
            </a:r>
            <a:r>
              <a:rPr lang="nb-NO" sz="2400" i="1" dirty="0" err="1"/>
              <a:t>the</a:t>
            </a:r>
            <a:r>
              <a:rPr lang="nb-NO" sz="2400" i="1" dirty="0"/>
              <a:t> </a:t>
            </a:r>
            <a:r>
              <a:rPr lang="nb-NO" sz="2400" i="1" dirty="0" err="1"/>
              <a:t>bottle</a:t>
            </a:r>
            <a:r>
              <a:rPr lang="nb-NO" sz="2400" i="1" dirty="0"/>
              <a:t> </a:t>
            </a:r>
            <a:r>
              <a:rPr lang="nb-NO" sz="2400" i="1" dirty="0" err="1"/>
              <a:t>was</a:t>
            </a:r>
            <a:r>
              <a:rPr lang="nb-NO" sz="2400" i="1" dirty="0"/>
              <a:t> </a:t>
            </a:r>
            <a:r>
              <a:rPr lang="nb-NO" sz="2400" i="1" dirty="0" err="1"/>
              <a:t>finally</a:t>
            </a:r>
            <a:r>
              <a:rPr lang="nb-NO" sz="2400" i="1" dirty="0"/>
              <a:t> </a:t>
            </a:r>
            <a:r>
              <a:rPr lang="nb-NO" sz="2400" i="1" dirty="0" err="1"/>
              <a:t>uncorced</a:t>
            </a:r>
            <a:r>
              <a:rPr lang="nb-NO" sz="2400" i="1" dirty="0"/>
              <a:t>, </a:t>
            </a:r>
            <a:r>
              <a:rPr lang="nb-NO" sz="2400" i="1" dirty="0" err="1"/>
              <a:t>the</a:t>
            </a:r>
            <a:r>
              <a:rPr lang="nb-NO" sz="2400" i="1" dirty="0"/>
              <a:t> </a:t>
            </a:r>
            <a:r>
              <a:rPr lang="nb-NO" sz="2400" i="1" dirty="0" err="1"/>
              <a:t>contents</a:t>
            </a:r>
            <a:r>
              <a:rPr lang="nb-NO" sz="2400" i="1" dirty="0"/>
              <a:t> </a:t>
            </a:r>
            <a:r>
              <a:rPr lang="nb-NO" sz="2400" i="1" dirty="0" err="1"/>
              <a:t>had</a:t>
            </a:r>
            <a:r>
              <a:rPr lang="nb-NO" sz="2400" i="1" dirty="0"/>
              <a:t> </a:t>
            </a:r>
            <a:r>
              <a:rPr lang="nb-NO" sz="2400" i="1" dirty="0" err="1"/>
              <a:t>evaporated</a:t>
            </a:r>
            <a:r>
              <a:rPr lang="nb-NO" sz="2400" i="1" dirty="0"/>
              <a:t>.»</a:t>
            </a:r>
          </a:p>
          <a:p>
            <a:endParaRPr lang="nb-NO" sz="2400" i="1" dirty="0"/>
          </a:p>
          <a:p>
            <a:r>
              <a:rPr lang="nb-NO" sz="2400" i="1" dirty="0"/>
              <a:t>Liddell Hart</a:t>
            </a:r>
          </a:p>
        </p:txBody>
      </p:sp>
    </p:spTree>
    <p:extLst>
      <p:ext uri="{BB962C8B-B14F-4D97-AF65-F5344CB8AC3E}">
        <p14:creationId xmlns:p14="http://schemas.microsoft.com/office/powerpoint/2010/main" val="38562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title"/>
          </p:nvPr>
        </p:nvSpPr>
        <p:spPr/>
        <p:txBody>
          <a:bodyPr>
            <a:normAutofit fontScale="90000"/>
          </a:bodyPr>
          <a:lstStyle/>
          <a:p>
            <a:r>
              <a:rPr lang="nb-NO" dirty="0">
                <a:latin typeface="Arial" pitchFamily="34" charset="0"/>
              </a:rPr>
              <a:t>Generalmajor Ola </a:t>
            </a:r>
            <a:r>
              <a:rPr lang="nb-NO" dirty="0" err="1">
                <a:latin typeface="Arial" pitchFamily="34" charset="0"/>
              </a:rPr>
              <a:t>Litleskares</a:t>
            </a:r>
            <a:r>
              <a:rPr lang="nb-NO" dirty="0">
                <a:latin typeface="Arial" pitchFamily="34" charset="0"/>
              </a:rPr>
              <a:t> lederfilosofi:</a:t>
            </a:r>
            <a:endParaRPr lang="nb-NO" dirty="0"/>
          </a:p>
        </p:txBody>
      </p:sp>
      <p:sp>
        <p:nvSpPr>
          <p:cNvPr id="9" name="Rectangle 5"/>
          <p:cNvSpPr>
            <a:spLocks noGrp="1" noChangeArrowheads="1"/>
          </p:cNvSpPr>
          <p:nvPr>
            <p:ph idx="1"/>
          </p:nvPr>
        </p:nvSpPr>
        <p:spPr bwMode="auto">
          <a:xfrm>
            <a:off x="740020" y="1703389"/>
            <a:ext cx="7939454" cy="2371654"/>
          </a:xfrm>
          <a:prstGeom prst="rect">
            <a:avLst/>
          </a:prstGeom>
          <a:noFill/>
          <a:ln w="9525">
            <a:noFill/>
            <a:miter lim="800000"/>
            <a:headEnd/>
            <a:tailEnd/>
          </a:ln>
        </p:spPr>
        <p:txBody>
          <a:bodyPr lIns="0" tIns="0" rIns="0" bIns="0"/>
          <a:lstStyle/>
          <a:p>
            <a:pPr>
              <a:lnSpc>
                <a:spcPct val="140000"/>
              </a:lnSpc>
              <a:spcBef>
                <a:spcPct val="40000"/>
              </a:spcBef>
              <a:buClr>
                <a:schemeClr val="accent1"/>
              </a:buClr>
              <a:buSzPct val="130000"/>
            </a:pPr>
            <a:r>
              <a:rPr lang="nb-NO" sz="2000" dirty="0">
                <a:latin typeface="Arial" pitchFamily="34" charset="0"/>
              </a:rPr>
              <a:t>I enhver slabbedask av en rekrutt finnes det en liten gnist.</a:t>
            </a:r>
          </a:p>
          <a:p>
            <a:pPr>
              <a:lnSpc>
                <a:spcPct val="140000"/>
              </a:lnSpc>
              <a:spcBef>
                <a:spcPct val="40000"/>
              </a:spcBef>
              <a:buClr>
                <a:schemeClr val="accent1"/>
              </a:buClr>
              <a:buSzPct val="130000"/>
            </a:pPr>
            <a:r>
              <a:rPr lang="nb-NO" sz="2000" dirty="0">
                <a:latin typeface="Arial" pitchFamily="34" charset="0"/>
              </a:rPr>
              <a:t>Din oppgave som hans troppsbefal er å finne den gnisten og blåse på den til den blir en flamme!</a:t>
            </a:r>
          </a:p>
        </p:txBody>
      </p:sp>
      <p:pic>
        <p:nvPicPr>
          <p:cNvPr id="1030" name="Picture 6" descr="C:\Users\ak-peo\AppData\Local\Microsoft\Windows\Temporary Internet Files\Content.IE5\6ATPSJQP\MCj04280830000[1].wmf"/>
          <p:cNvPicPr>
            <a:picLocks noChangeAspect="1" noChangeArrowheads="1"/>
          </p:cNvPicPr>
          <p:nvPr/>
        </p:nvPicPr>
        <p:blipFill>
          <a:blip r:embed="rId2" cstate="print"/>
          <a:srcRect/>
          <a:stretch>
            <a:fillRect/>
          </a:stretch>
        </p:blipFill>
        <p:spPr bwMode="auto">
          <a:xfrm>
            <a:off x="6714126" y="3051979"/>
            <a:ext cx="1547446" cy="1965325"/>
          </a:xfrm>
          <a:prstGeom prst="rect">
            <a:avLst/>
          </a:prstGeom>
          <a:noFill/>
        </p:spPr>
      </p:pic>
      <p:pic>
        <p:nvPicPr>
          <p:cNvPr id="1034" name="Picture 10" descr="C:\Users\ak-peo\AppData\Local\Microsoft\Windows\Temporary Internet Files\Content.IE5\83NND1II\MCj03347300000[1].wmf"/>
          <p:cNvPicPr>
            <a:picLocks noChangeAspect="1" noChangeArrowheads="1"/>
          </p:cNvPicPr>
          <p:nvPr/>
        </p:nvPicPr>
        <p:blipFill>
          <a:blip r:embed="rId3" cstate="print"/>
          <a:srcRect/>
          <a:stretch>
            <a:fillRect/>
          </a:stretch>
        </p:blipFill>
        <p:spPr bwMode="auto">
          <a:xfrm>
            <a:off x="6817544" y="4664491"/>
            <a:ext cx="1581771" cy="1827886"/>
          </a:xfrm>
          <a:prstGeom prst="rect">
            <a:avLst/>
          </a:prstGeom>
          <a:noFill/>
        </p:spPr>
      </p:pic>
    </p:spTree>
    <p:extLst>
      <p:ext uri="{BB962C8B-B14F-4D97-AF65-F5344CB8AC3E}">
        <p14:creationId xmlns:p14="http://schemas.microsoft.com/office/powerpoint/2010/main" val="3382960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ox(i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ox(in)">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a:xfrm>
            <a:off x="685800" y="228600"/>
            <a:ext cx="8105775" cy="914400"/>
          </a:xfrm>
        </p:spPr>
        <p:txBody>
          <a:bodyPr/>
          <a:lstStyle/>
          <a:p>
            <a:pPr eaLnBrk="1" hangingPunct="1">
              <a:defRPr/>
            </a:pPr>
            <a:r>
              <a:rPr lang="nb-NO">
                <a:cs typeface="+mj-cs"/>
              </a:rPr>
              <a:t>Mennesketyper</a:t>
            </a:r>
          </a:p>
        </p:txBody>
      </p:sp>
      <p:sp>
        <p:nvSpPr>
          <p:cNvPr id="252931" name="Text Box 3"/>
          <p:cNvSpPr txBox="1">
            <a:spLocks noChangeArrowheads="1"/>
          </p:cNvSpPr>
          <p:nvPr/>
        </p:nvSpPr>
        <p:spPr bwMode="auto">
          <a:xfrm>
            <a:off x="974725" y="1066800"/>
            <a:ext cx="7712075"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defRPr/>
            </a:pPr>
            <a:r>
              <a:rPr lang="nb-NO" sz="2000" dirty="0">
                <a:latin typeface="Times" charset="0"/>
                <a:cs typeface="Times New Roman" charset="0"/>
              </a:rPr>
              <a:t>Det finnes to typer mennesker i verden:  </a:t>
            </a:r>
          </a:p>
          <a:p>
            <a:pPr lvl="2" eaLnBrk="0" hangingPunct="0">
              <a:defRPr/>
            </a:pPr>
            <a:r>
              <a:rPr lang="nb-NO" sz="2000" i="1" dirty="0">
                <a:latin typeface="Times" charset="0"/>
                <a:cs typeface="Times New Roman" charset="0"/>
              </a:rPr>
              <a:t>De som deler menneskene i to typer, og de som ikke gjør det.</a:t>
            </a:r>
            <a:endParaRPr lang="nb-NO" sz="2000" dirty="0">
              <a:latin typeface="Times" charset="0"/>
              <a:cs typeface="+mn-cs"/>
            </a:endParaRPr>
          </a:p>
        </p:txBody>
      </p:sp>
      <p:sp>
        <p:nvSpPr>
          <p:cNvPr id="252932" name="Text Box 4"/>
          <p:cNvSpPr txBox="1">
            <a:spLocks noChangeArrowheads="1"/>
          </p:cNvSpPr>
          <p:nvPr/>
        </p:nvSpPr>
        <p:spPr bwMode="auto">
          <a:xfrm>
            <a:off x="990600" y="1981200"/>
            <a:ext cx="5638800" cy="1616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defTabSz="762000" eaLnBrk="0" hangingPunct="0">
              <a:defRPr sz="2400">
                <a:solidFill>
                  <a:schemeClr val="tx1"/>
                </a:solidFill>
                <a:latin typeface="Times New Roman" charset="0"/>
                <a:ea typeface="ＭＳ Ｐゴシック" charset="0"/>
              </a:defRPr>
            </a:lvl1pPr>
            <a:lvl2pPr marL="571500" defTabSz="762000" eaLnBrk="0" hangingPunct="0">
              <a:defRPr sz="2400">
                <a:solidFill>
                  <a:schemeClr val="tx1"/>
                </a:solidFill>
                <a:latin typeface="Times New Roman" charset="0"/>
                <a:ea typeface="ＭＳ Ｐゴシック" charset="0"/>
              </a:defRPr>
            </a:lvl2pPr>
            <a:lvl3pPr marL="1143000" defTabSz="762000" eaLnBrk="0" hangingPunct="0">
              <a:defRPr sz="2400">
                <a:solidFill>
                  <a:schemeClr val="tx1"/>
                </a:solidFill>
                <a:latin typeface="Times New Roman" charset="0"/>
                <a:ea typeface="ＭＳ Ｐゴシック" charset="0"/>
              </a:defRPr>
            </a:lvl3pPr>
            <a:lvl4pPr marL="1714500" defTabSz="762000" eaLnBrk="0" hangingPunct="0">
              <a:defRPr sz="2400">
                <a:solidFill>
                  <a:schemeClr val="tx1"/>
                </a:solidFill>
                <a:latin typeface="Times New Roman" charset="0"/>
                <a:ea typeface="ＭＳ Ｐゴシック" charset="0"/>
              </a:defRPr>
            </a:lvl4pPr>
            <a:lvl5pPr marL="2286000" defTabSz="762000" eaLnBrk="0" hangingPunct="0">
              <a:defRPr sz="2400">
                <a:solidFill>
                  <a:schemeClr val="tx1"/>
                </a:solidFill>
                <a:latin typeface="Times New Roman" charset="0"/>
                <a:ea typeface="ＭＳ Ｐゴシック" charset="0"/>
              </a:defRPr>
            </a:lvl5pPr>
            <a:lvl6pPr marL="2743200" defTabSz="762000" eaLnBrk="0" fontAlgn="base" hangingPunct="0">
              <a:spcBef>
                <a:spcPct val="0"/>
              </a:spcBef>
              <a:spcAft>
                <a:spcPct val="0"/>
              </a:spcAft>
              <a:defRPr sz="2400">
                <a:solidFill>
                  <a:schemeClr val="tx1"/>
                </a:solidFill>
                <a:latin typeface="Times New Roman" charset="0"/>
                <a:ea typeface="ＭＳ Ｐゴシック" charset="0"/>
              </a:defRPr>
            </a:lvl6pPr>
            <a:lvl7pPr marL="3200400" defTabSz="762000" eaLnBrk="0" fontAlgn="base" hangingPunct="0">
              <a:spcBef>
                <a:spcPct val="0"/>
              </a:spcBef>
              <a:spcAft>
                <a:spcPct val="0"/>
              </a:spcAft>
              <a:defRPr sz="2400">
                <a:solidFill>
                  <a:schemeClr val="tx1"/>
                </a:solidFill>
                <a:latin typeface="Times New Roman" charset="0"/>
                <a:ea typeface="ＭＳ Ｐゴシック" charset="0"/>
              </a:defRPr>
            </a:lvl7pPr>
            <a:lvl8pPr marL="3657600" defTabSz="762000" eaLnBrk="0" fontAlgn="base" hangingPunct="0">
              <a:spcBef>
                <a:spcPct val="0"/>
              </a:spcBef>
              <a:spcAft>
                <a:spcPct val="0"/>
              </a:spcAft>
              <a:defRPr sz="2400">
                <a:solidFill>
                  <a:schemeClr val="tx1"/>
                </a:solidFill>
                <a:latin typeface="Times New Roman" charset="0"/>
                <a:ea typeface="ＭＳ Ｐゴシック" charset="0"/>
              </a:defRPr>
            </a:lvl8pPr>
            <a:lvl9pPr marL="4114800" defTabSz="7620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nb-NO" sz="2000" dirty="0">
                <a:latin typeface="Times" charset="0"/>
                <a:cs typeface="Times New Roman" charset="0"/>
              </a:rPr>
              <a:t>En annen måte å dele menneskene på er i tre typer:</a:t>
            </a:r>
          </a:p>
          <a:p>
            <a:pPr>
              <a:defRPr/>
            </a:pPr>
            <a:r>
              <a:rPr lang="nb-NO" sz="2000" dirty="0">
                <a:latin typeface="Times" charset="0"/>
                <a:cs typeface="Times New Roman" charset="0"/>
              </a:rPr>
              <a:t> </a:t>
            </a:r>
          </a:p>
          <a:p>
            <a:pPr lvl="2">
              <a:defRPr/>
            </a:pPr>
            <a:r>
              <a:rPr lang="nb-NO" sz="2000" i="1" dirty="0">
                <a:latin typeface="Times" charset="0"/>
                <a:cs typeface="Times New Roman" charset="0"/>
              </a:rPr>
              <a:t>De som får ting til å skje</a:t>
            </a:r>
          </a:p>
          <a:p>
            <a:pPr lvl="2">
              <a:defRPr/>
            </a:pPr>
            <a:r>
              <a:rPr lang="nb-NO" sz="2000" i="1" dirty="0">
                <a:latin typeface="Times" charset="0"/>
                <a:cs typeface="Times New Roman" charset="0"/>
              </a:rPr>
              <a:t>De som ser på at det skjer</a:t>
            </a:r>
          </a:p>
          <a:p>
            <a:pPr lvl="2">
              <a:defRPr/>
            </a:pPr>
            <a:r>
              <a:rPr lang="nb-NO" sz="2000" i="1" dirty="0">
                <a:latin typeface="Times" charset="0"/>
                <a:cs typeface="Times New Roman" charset="0"/>
              </a:rPr>
              <a:t>De som lurte på hva som skjedde</a:t>
            </a:r>
            <a:r>
              <a:rPr lang="nb-NO" sz="2000" dirty="0">
                <a:latin typeface="Times" charset="0"/>
                <a:cs typeface="Times New Roman" charset="0"/>
              </a:rPr>
              <a:t>. </a:t>
            </a:r>
          </a:p>
        </p:txBody>
      </p:sp>
      <p:sp>
        <p:nvSpPr>
          <p:cNvPr id="252933" name="Text Box 5"/>
          <p:cNvSpPr txBox="1">
            <a:spLocks noChangeArrowheads="1"/>
          </p:cNvSpPr>
          <p:nvPr/>
        </p:nvSpPr>
        <p:spPr bwMode="auto">
          <a:xfrm>
            <a:off x="990600" y="3657600"/>
            <a:ext cx="5751513" cy="2530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defTabSz="762000" eaLnBrk="0" hangingPunct="0">
              <a:defRPr sz="2400">
                <a:solidFill>
                  <a:schemeClr val="tx1"/>
                </a:solidFill>
                <a:latin typeface="Times New Roman" charset="0"/>
                <a:ea typeface="ＭＳ Ｐゴシック" charset="0"/>
              </a:defRPr>
            </a:lvl1pPr>
            <a:lvl2pPr marL="571500" defTabSz="762000" eaLnBrk="0" hangingPunct="0">
              <a:defRPr sz="2400">
                <a:solidFill>
                  <a:schemeClr val="tx1"/>
                </a:solidFill>
                <a:latin typeface="Times New Roman" charset="0"/>
                <a:ea typeface="ＭＳ Ｐゴシック" charset="0"/>
              </a:defRPr>
            </a:lvl2pPr>
            <a:lvl3pPr marL="1143000" defTabSz="762000" eaLnBrk="0" hangingPunct="0">
              <a:defRPr sz="2400">
                <a:solidFill>
                  <a:schemeClr val="tx1"/>
                </a:solidFill>
                <a:latin typeface="Times New Roman" charset="0"/>
                <a:ea typeface="ＭＳ Ｐゴシック" charset="0"/>
              </a:defRPr>
            </a:lvl3pPr>
            <a:lvl4pPr marL="1714500" defTabSz="762000" eaLnBrk="0" hangingPunct="0">
              <a:defRPr sz="2400">
                <a:solidFill>
                  <a:schemeClr val="tx1"/>
                </a:solidFill>
                <a:latin typeface="Times New Roman" charset="0"/>
                <a:ea typeface="ＭＳ Ｐゴシック" charset="0"/>
              </a:defRPr>
            </a:lvl4pPr>
            <a:lvl5pPr marL="2286000" defTabSz="762000" eaLnBrk="0" hangingPunct="0">
              <a:defRPr sz="2400">
                <a:solidFill>
                  <a:schemeClr val="tx1"/>
                </a:solidFill>
                <a:latin typeface="Times New Roman" charset="0"/>
                <a:ea typeface="ＭＳ Ｐゴシック" charset="0"/>
              </a:defRPr>
            </a:lvl5pPr>
            <a:lvl6pPr marL="2743200" defTabSz="762000" eaLnBrk="0" fontAlgn="base" hangingPunct="0">
              <a:spcBef>
                <a:spcPct val="0"/>
              </a:spcBef>
              <a:spcAft>
                <a:spcPct val="0"/>
              </a:spcAft>
              <a:defRPr sz="2400">
                <a:solidFill>
                  <a:schemeClr val="tx1"/>
                </a:solidFill>
                <a:latin typeface="Times New Roman" charset="0"/>
                <a:ea typeface="ＭＳ Ｐゴシック" charset="0"/>
              </a:defRPr>
            </a:lvl6pPr>
            <a:lvl7pPr marL="3200400" defTabSz="762000" eaLnBrk="0" fontAlgn="base" hangingPunct="0">
              <a:spcBef>
                <a:spcPct val="0"/>
              </a:spcBef>
              <a:spcAft>
                <a:spcPct val="0"/>
              </a:spcAft>
              <a:defRPr sz="2400">
                <a:solidFill>
                  <a:schemeClr val="tx1"/>
                </a:solidFill>
                <a:latin typeface="Times New Roman" charset="0"/>
                <a:ea typeface="ＭＳ Ｐゴシック" charset="0"/>
              </a:defRPr>
            </a:lvl7pPr>
            <a:lvl8pPr marL="3657600" defTabSz="762000" eaLnBrk="0" fontAlgn="base" hangingPunct="0">
              <a:spcBef>
                <a:spcPct val="0"/>
              </a:spcBef>
              <a:spcAft>
                <a:spcPct val="0"/>
              </a:spcAft>
              <a:defRPr sz="2400">
                <a:solidFill>
                  <a:schemeClr val="tx1"/>
                </a:solidFill>
                <a:latin typeface="Times New Roman" charset="0"/>
                <a:ea typeface="ＭＳ Ｐゴシック" charset="0"/>
              </a:defRPr>
            </a:lvl8pPr>
            <a:lvl9pPr marL="4114800" defTabSz="7620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nb-NO" sz="2000" dirty="0" err="1">
                <a:latin typeface="Times" charset="0"/>
                <a:cs typeface="Times New Roman" charset="0"/>
              </a:rPr>
              <a:t>Kumbel</a:t>
            </a:r>
            <a:r>
              <a:rPr lang="nb-NO" sz="2000" dirty="0">
                <a:latin typeface="Times" charset="0"/>
                <a:cs typeface="Times New Roman" charset="0"/>
              </a:rPr>
              <a:t> har kanskje fanget moralen best når han sier:</a:t>
            </a:r>
          </a:p>
          <a:p>
            <a:pPr>
              <a:defRPr/>
            </a:pPr>
            <a:r>
              <a:rPr lang="nb-NO" sz="2000" dirty="0">
                <a:latin typeface="Times" charset="0"/>
                <a:cs typeface="Times New Roman" charset="0"/>
              </a:rPr>
              <a:t> </a:t>
            </a:r>
          </a:p>
          <a:p>
            <a:pPr lvl="2">
              <a:defRPr/>
            </a:pPr>
            <a:r>
              <a:rPr lang="nb-NO" sz="2000" i="1" dirty="0">
                <a:latin typeface="Times" charset="0"/>
                <a:cs typeface="Times New Roman" charset="0"/>
              </a:rPr>
              <a:t>At lave en primitiv filosofi</a:t>
            </a:r>
          </a:p>
          <a:p>
            <a:pPr lvl="2">
              <a:defRPr/>
            </a:pPr>
            <a:r>
              <a:rPr lang="nb-NO" sz="2000" i="1" dirty="0">
                <a:latin typeface="Times" charset="0"/>
                <a:cs typeface="Times New Roman" charset="0"/>
              </a:rPr>
              <a:t>med båser som menneskene inndeles i</a:t>
            </a:r>
          </a:p>
          <a:p>
            <a:pPr lvl="2">
              <a:defRPr/>
            </a:pPr>
            <a:r>
              <a:rPr lang="nb-NO" sz="2000" i="1" dirty="0">
                <a:latin typeface="Times" charset="0"/>
                <a:cs typeface="Times New Roman" charset="0"/>
              </a:rPr>
              <a:t>er en feil hvorav alle folk lider.</a:t>
            </a:r>
          </a:p>
          <a:p>
            <a:pPr lvl="2">
              <a:defRPr/>
            </a:pPr>
            <a:r>
              <a:rPr lang="nb-NO" sz="2000" i="1" dirty="0">
                <a:latin typeface="Times" charset="0"/>
                <a:cs typeface="Times New Roman" charset="0"/>
              </a:rPr>
              <a:t>Men vi er noen stykker, som kun kan forstå </a:t>
            </a:r>
          </a:p>
          <a:p>
            <a:pPr lvl="2">
              <a:defRPr/>
            </a:pPr>
            <a:r>
              <a:rPr lang="nb-NO" sz="2000" i="1" dirty="0">
                <a:latin typeface="Times" charset="0"/>
                <a:cs typeface="Times New Roman" charset="0"/>
              </a:rPr>
              <a:t>en måte å inndele menneskene på:</a:t>
            </a:r>
          </a:p>
          <a:p>
            <a:pPr lvl="2">
              <a:defRPr/>
            </a:pPr>
            <a:r>
              <a:rPr lang="nb-NO" sz="2000" i="1" dirty="0">
                <a:latin typeface="Times" charset="0"/>
                <a:cs typeface="Times New Roman" charset="0"/>
              </a:rPr>
              <a:t>Man skal dele dem i individer</a:t>
            </a:r>
            <a:endParaRPr lang="nb-NO" dirty="0">
              <a:cs typeface="+mn-cs"/>
            </a:endParaRPr>
          </a:p>
        </p:txBody>
      </p:sp>
    </p:spTree>
    <p:extLst>
      <p:ext uri="{BB962C8B-B14F-4D97-AF65-F5344CB8AC3E}">
        <p14:creationId xmlns:p14="http://schemas.microsoft.com/office/powerpoint/2010/main" val="39330703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2931"/>
                                        </p:tgtEl>
                                        <p:attrNameLst>
                                          <p:attrName>style.visibility</p:attrName>
                                        </p:attrNameLst>
                                      </p:cBhvr>
                                      <p:to>
                                        <p:strVal val="visible"/>
                                      </p:to>
                                    </p:set>
                                    <p:anim calcmode="lin" valueType="num">
                                      <p:cBhvr additive="base">
                                        <p:cTn id="7" dur="500" fill="hold"/>
                                        <p:tgtEl>
                                          <p:spTgt spid="252931"/>
                                        </p:tgtEl>
                                        <p:attrNameLst>
                                          <p:attrName>ppt_x</p:attrName>
                                        </p:attrNameLst>
                                      </p:cBhvr>
                                      <p:tavLst>
                                        <p:tav tm="0">
                                          <p:val>
                                            <p:strVal val="0-#ppt_w/2"/>
                                          </p:val>
                                        </p:tav>
                                        <p:tav tm="100000">
                                          <p:val>
                                            <p:strVal val="#ppt_x"/>
                                          </p:val>
                                        </p:tav>
                                      </p:tavLst>
                                    </p:anim>
                                    <p:anim calcmode="lin" valueType="num">
                                      <p:cBhvr additive="base">
                                        <p:cTn id="8" dur="500" fill="hold"/>
                                        <p:tgtEl>
                                          <p:spTgt spid="25293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52932"/>
                                        </p:tgtEl>
                                        <p:attrNameLst>
                                          <p:attrName>style.visibility</p:attrName>
                                        </p:attrNameLst>
                                      </p:cBhvr>
                                      <p:to>
                                        <p:strVal val="visible"/>
                                      </p:to>
                                    </p:set>
                                    <p:anim calcmode="lin" valueType="num">
                                      <p:cBhvr additive="base">
                                        <p:cTn id="13" dur="500" fill="hold"/>
                                        <p:tgtEl>
                                          <p:spTgt spid="252932"/>
                                        </p:tgtEl>
                                        <p:attrNameLst>
                                          <p:attrName>ppt_x</p:attrName>
                                        </p:attrNameLst>
                                      </p:cBhvr>
                                      <p:tavLst>
                                        <p:tav tm="0">
                                          <p:val>
                                            <p:strVal val="0-#ppt_w/2"/>
                                          </p:val>
                                        </p:tav>
                                        <p:tav tm="100000">
                                          <p:val>
                                            <p:strVal val="#ppt_x"/>
                                          </p:val>
                                        </p:tav>
                                      </p:tavLst>
                                    </p:anim>
                                    <p:anim calcmode="lin" valueType="num">
                                      <p:cBhvr additive="base">
                                        <p:cTn id="14" dur="500" fill="hold"/>
                                        <p:tgtEl>
                                          <p:spTgt spid="25293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52933"/>
                                        </p:tgtEl>
                                        <p:attrNameLst>
                                          <p:attrName>style.visibility</p:attrName>
                                        </p:attrNameLst>
                                      </p:cBhvr>
                                      <p:to>
                                        <p:strVal val="visible"/>
                                      </p:to>
                                    </p:set>
                                    <p:anim calcmode="lin" valueType="num">
                                      <p:cBhvr additive="base">
                                        <p:cTn id="19" dur="500" fill="hold"/>
                                        <p:tgtEl>
                                          <p:spTgt spid="252933"/>
                                        </p:tgtEl>
                                        <p:attrNameLst>
                                          <p:attrName>ppt_x</p:attrName>
                                        </p:attrNameLst>
                                      </p:cBhvr>
                                      <p:tavLst>
                                        <p:tav tm="0">
                                          <p:val>
                                            <p:strVal val="0-#ppt_w/2"/>
                                          </p:val>
                                        </p:tav>
                                        <p:tav tm="100000">
                                          <p:val>
                                            <p:strVal val="#ppt_x"/>
                                          </p:val>
                                        </p:tav>
                                      </p:tavLst>
                                    </p:anim>
                                    <p:anim calcmode="lin" valueType="num">
                                      <p:cBhvr additive="base">
                                        <p:cTn id="20" dur="500" fill="hold"/>
                                        <p:tgtEl>
                                          <p:spTgt spid="2529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1" grpId="0" autoUpdateAnimBg="0"/>
      <p:bldP spid="252932" grpId="0" autoUpdateAnimBg="0"/>
      <p:bldP spid="252933"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00034" y="274638"/>
            <a:ext cx="8143932" cy="983973"/>
          </a:xfrm>
        </p:spPr>
        <p:txBody>
          <a:bodyPr>
            <a:normAutofit fontScale="90000"/>
          </a:bodyPr>
          <a:lstStyle/>
          <a:p>
            <a:r>
              <a:rPr lang="nb-NO" sz="3100" b="1" dirty="0"/>
              <a:t>TI BUD TIL EN UNG MANN SOM SKAL FREM I VERDEN</a:t>
            </a:r>
            <a:r>
              <a:rPr lang="nb-NO" sz="3100" dirty="0"/>
              <a:t> </a:t>
            </a:r>
            <a:r>
              <a:rPr lang="nb-NO" sz="2000" b="1" dirty="0"/>
              <a:t>(Dagbladet 5. januar 1963).</a:t>
            </a:r>
            <a:br>
              <a:rPr lang="nb-NO" dirty="0"/>
            </a:br>
            <a:endParaRPr lang="nb-NO" dirty="0"/>
          </a:p>
        </p:txBody>
      </p:sp>
      <p:sp>
        <p:nvSpPr>
          <p:cNvPr id="3" name="Plassholder for innhold 2"/>
          <p:cNvSpPr>
            <a:spLocks noGrp="1"/>
          </p:cNvSpPr>
          <p:nvPr>
            <p:ph idx="1"/>
          </p:nvPr>
        </p:nvSpPr>
        <p:spPr>
          <a:xfrm>
            <a:off x="500034" y="995448"/>
            <a:ext cx="3323296" cy="5130718"/>
          </a:xfrm>
        </p:spPr>
        <p:txBody>
          <a:bodyPr>
            <a:noAutofit/>
          </a:bodyPr>
          <a:lstStyle/>
          <a:p>
            <a:pPr marL="0" indent="0">
              <a:buNone/>
            </a:pPr>
            <a:r>
              <a:rPr lang="nb-NO" sz="1400" dirty="0">
                <a:latin typeface="+mn-lt"/>
                <a:cs typeface="+mn-cs"/>
              </a:rPr>
              <a:t>1. Det første bud er ganske lett</a:t>
            </a:r>
          </a:p>
          <a:p>
            <a:pPr marL="0" indent="0">
              <a:buNone/>
            </a:pPr>
            <a:r>
              <a:rPr lang="nb-NO" sz="1400" dirty="0">
                <a:latin typeface="+mn-lt"/>
                <a:cs typeface="+mn-cs"/>
              </a:rPr>
              <a:t>De som er flest har alltid rett.</a:t>
            </a:r>
          </a:p>
          <a:p>
            <a:pPr marL="0" indent="0">
              <a:buNone/>
            </a:pPr>
            <a:endParaRPr lang="nb-NO" sz="1400" dirty="0">
              <a:latin typeface="+mn-lt"/>
              <a:cs typeface="+mn-cs"/>
            </a:endParaRPr>
          </a:p>
          <a:p>
            <a:pPr marL="0" indent="0">
              <a:buNone/>
            </a:pPr>
            <a:r>
              <a:rPr lang="nb-NO" sz="1400" dirty="0">
                <a:latin typeface="+mn-lt"/>
                <a:cs typeface="+mn-cs"/>
              </a:rPr>
              <a:t>2. Tenk alltid på hva folk vil si.</a:t>
            </a:r>
          </a:p>
          <a:p>
            <a:pPr marL="0" indent="0">
              <a:buNone/>
            </a:pPr>
            <a:r>
              <a:rPr lang="nb-NO" sz="1400" dirty="0">
                <a:latin typeface="+mn-lt"/>
                <a:cs typeface="+mn-cs"/>
              </a:rPr>
              <a:t>Og ta de </a:t>
            </a:r>
            <a:r>
              <a:rPr lang="nb-NO" sz="1400" dirty="0" err="1">
                <a:latin typeface="+mn-lt"/>
                <a:cs typeface="+mn-cs"/>
              </a:rPr>
              <a:t>sterkestes</a:t>
            </a:r>
            <a:r>
              <a:rPr lang="nb-NO" sz="1400" dirty="0">
                <a:latin typeface="+mn-lt"/>
                <a:cs typeface="+mn-cs"/>
              </a:rPr>
              <a:t> parti.</a:t>
            </a:r>
          </a:p>
          <a:p>
            <a:pPr marL="0" indent="0">
              <a:buNone/>
            </a:pPr>
            <a:endParaRPr lang="nb-NO" sz="1400" dirty="0">
              <a:latin typeface="+mn-lt"/>
              <a:cs typeface="+mn-cs"/>
            </a:endParaRPr>
          </a:p>
          <a:p>
            <a:pPr marL="0" indent="0">
              <a:buNone/>
            </a:pPr>
            <a:r>
              <a:rPr lang="nb-NO" sz="1400" dirty="0">
                <a:latin typeface="+mn-lt"/>
                <a:cs typeface="+mn-cs"/>
              </a:rPr>
              <a:t>3. Og tviler du, så hold deg taus</a:t>
            </a:r>
          </a:p>
          <a:p>
            <a:pPr marL="0" indent="0">
              <a:buNone/>
            </a:pPr>
            <a:r>
              <a:rPr lang="nb-NO" sz="1400" dirty="0">
                <a:latin typeface="+mn-lt"/>
                <a:cs typeface="+mn-cs"/>
              </a:rPr>
              <a:t>til du ser hvem som får applaus.</a:t>
            </a:r>
          </a:p>
          <a:p>
            <a:pPr marL="0" indent="0">
              <a:buNone/>
            </a:pPr>
            <a:endParaRPr lang="nb-NO" sz="1400" dirty="0">
              <a:latin typeface="+mn-lt"/>
              <a:cs typeface="+mn-cs"/>
            </a:endParaRPr>
          </a:p>
          <a:p>
            <a:pPr marL="0" indent="0">
              <a:buNone/>
            </a:pPr>
            <a:r>
              <a:rPr lang="nb-NO" sz="1400" dirty="0">
                <a:latin typeface="+mn-lt"/>
                <a:cs typeface="+mn-cs"/>
              </a:rPr>
              <a:t>4. Tenk nøye ut hva du bør mene.</a:t>
            </a:r>
          </a:p>
          <a:p>
            <a:pPr marL="0" indent="0">
              <a:buNone/>
            </a:pPr>
            <a:r>
              <a:rPr lang="nb-NO" sz="1400" dirty="0">
                <a:latin typeface="+mn-lt"/>
                <a:cs typeface="+mn-cs"/>
              </a:rPr>
              <a:t>Det kan bli dyrt å stå alene.</a:t>
            </a:r>
          </a:p>
          <a:p>
            <a:pPr marL="0" indent="0">
              <a:buNone/>
            </a:pPr>
            <a:endParaRPr lang="nb-NO" sz="1400" dirty="0">
              <a:latin typeface="+mn-lt"/>
              <a:cs typeface="+mn-cs"/>
            </a:endParaRPr>
          </a:p>
          <a:p>
            <a:pPr marL="0" indent="0">
              <a:buNone/>
            </a:pPr>
            <a:r>
              <a:rPr lang="nb-NO" sz="1400" dirty="0">
                <a:latin typeface="+mn-lt"/>
                <a:cs typeface="+mn-cs"/>
              </a:rPr>
              <a:t>5. Følg ingen altfor høye krav.</a:t>
            </a:r>
          </a:p>
          <a:p>
            <a:pPr marL="0" indent="0">
              <a:buNone/>
            </a:pPr>
            <a:r>
              <a:rPr lang="nb-NO" sz="1400" dirty="0">
                <a:latin typeface="+mn-lt"/>
                <a:cs typeface="+mn-cs"/>
              </a:rPr>
              <a:t>Men si, hva du har fordel av.</a:t>
            </a:r>
          </a:p>
          <a:p>
            <a:pPr marL="0" indent="0">
              <a:buNone/>
            </a:pPr>
            <a:endParaRPr lang="nb-NO" sz="1400" dirty="0">
              <a:latin typeface="+mn-lt"/>
              <a:cs typeface="+mn-cs"/>
            </a:endParaRPr>
          </a:p>
          <a:p>
            <a:pPr marL="0" indent="0">
              <a:buNone/>
            </a:pPr>
            <a:r>
              <a:rPr lang="nb-NO" sz="1400" dirty="0">
                <a:latin typeface="+mn-lt"/>
                <a:cs typeface="+mn-cs"/>
              </a:rPr>
              <a:t>6. Si alle hva de gjerne hører.</a:t>
            </a:r>
          </a:p>
          <a:p>
            <a:pPr marL="0" indent="0">
              <a:buNone/>
            </a:pPr>
            <a:r>
              <a:rPr lang="nb-NO" sz="1400" dirty="0">
                <a:latin typeface="+mn-lt"/>
                <a:cs typeface="+mn-cs"/>
              </a:rPr>
              <a:t>Gå stille gjennom alle dører.</a:t>
            </a:r>
          </a:p>
          <a:p>
            <a:pPr marL="0" indent="0">
              <a:buNone/>
            </a:pPr>
            <a:r>
              <a:rPr lang="nb-NO" sz="1400" dirty="0">
                <a:latin typeface="+mn-lt"/>
                <a:cs typeface="+mn-cs"/>
              </a:rPr>
              <a:t>(For sannheten bringer sorg og nød,</a:t>
            </a:r>
          </a:p>
          <a:p>
            <a:pPr marL="0" indent="0">
              <a:buNone/>
            </a:pPr>
            <a:r>
              <a:rPr lang="nb-NO" sz="1400" dirty="0">
                <a:latin typeface="+mn-lt"/>
                <a:cs typeface="+mn-cs"/>
              </a:rPr>
              <a:t>mens daglig løgn gir daglig brød)</a:t>
            </a:r>
          </a:p>
          <a:p>
            <a:endParaRPr lang="nb-NO" sz="1400" dirty="0">
              <a:latin typeface="+mn-lt"/>
              <a:cs typeface="+mn-cs"/>
            </a:endParaRPr>
          </a:p>
        </p:txBody>
      </p:sp>
      <p:sp>
        <p:nvSpPr>
          <p:cNvPr id="4" name="TekstSylinder 3"/>
          <p:cNvSpPr txBox="1"/>
          <p:nvPr/>
        </p:nvSpPr>
        <p:spPr>
          <a:xfrm>
            <a:off x="4095780" y="1098424"/>
            <a:ext cx="3316934" cy="4678204"/>
          </a:xfrm>
          <a:prstGeom prst="rect">
            <a:avLst/>
          </a:prstGeom>
          <a:noFill/>
        </p:spPr>
        <p:txBody>
          <a:bodyPr wrap="none" rtlCol="0">
            <a:spAutoFit/>
          </a:bodyPr>
          <a:lstStyle/>
          <a:p>
            <a:r>
              <a:rPr lang="nb-NO" sz="1400" dirty="0"/>
              <a:t>7. Gå aldri oppreist. Snik deg frem.</a:t>
            </a:r>
          </a:p>
          <a:p>
            <a:r>
              <a:rPr lang="nb-NO" sz="1400" dirty="0"/>
              <a:t>Og gjør deg varm i alle hjem.</a:t>
            </a:r>
          </a:p>
          <a:p>
            <a:endParaRPr lang="nb-NO" sz="1400" dirty="0"/>
          </a:p>
          <a:p>
            <a:r>
              <a:rPr lang="nb-NO" sz="1400" dirty="0"/>
              <a:t>8. Husk: </a:t>
            </a:r>
            <a:r>
              <a:rPr lang="nb-NO" sz="1400" i="1" dirty="0"/>
              <a:t>Ingen mann kan roses nok</a:t>
            </a:r>
            <a:r>
              <a:rPr lang="nb-NO" sz="1400" dirty="0"/>
              <a:t>.</a:t>
            </a:r>
          </a:p>
          <a:p>
            <a:r>
              <a:rPr lang="nb-NO" sz="1400" dirty="0"/>
              <a:t>Slik bygger man en venneflokk.</a:t>
            </a:r>
          </a:p>
          <a:p>
            <a:r>
              <a:rPr lang="nb-NO" sz="1400" dirty="0"/>
              <a:t>(Og i et brødre-paradis</a:t>
            </a:r>
          </a:p>
          <a:p>
            <a:r>
              <a:rPr lang="nb-NO" sz="1400" dirty="0"/>
              <a:t>har du din beste </a:t>
            </a:r>
            <a:r>
              <a:rPr lang="nb-NO" sz="1400" dirty="0" err="1"/>
              <a:t>livspolis</a:t>
            </a:r>
            <a:r>
              <a:rPr lang="nb-NO" sz="1400" dirty="0"/>
              <a:t>.)</a:t>
            </a:r>
          </a:p>
          <a:p>
            <a:endParaRPr lang="nb-NO" sz="1400" dirty="0"/>
          </a:p>
          <a:p>
            <a:r>
              <a:rPr lang="nb-NO" sz="1400" dirty="0"/>
              <a:t>9. Av sladder husker du hvert ord</a:t>
            </a:r>
          </a:p>
          <a:p>
            <a:r>
              <a:rPr lang="nb-NO" sz="1400" dirty="0"/>
              <a:t>til bruk i neste sjefskontor.</a:t>
            </a:r>
          </a:p>
          <a:p>
            <a:r>
              <a:rPr lang="nb-NO" sz="1400" dirty="0"/>
              <a:t>(Men ingen taktfull sjel forteller</a:t>
            </a:r>
          </a:p>
          <a:p>
            <a:r>
              <a:rPr lang="nb-NO" sz="1400" dirty="0"/>
              <a:t>et ord til ham som ryktet gjelder!)</a:t>
            </a:r>
          </a:p>
          <a:p>
            <a:endParaRPr lang="nb-NO" sz="1400" dirty="0"/>
          </a:p>
          <a:p>
            <a:r>
              <a:rPr lang="nb-NO" sz="1400" dirty="0"/>
              <a:t>10. Hvis siste bud blir respektert,</a:t>
            </a:r>
          </a:p>
          <a:p>
            <a:r>
              <a:rPr lang="nb-NO" sz="1400" dirty="0"/>
              <a:t>da er din fremtid garantert:</a:t>
            </a:r>
          </a:p>
          <a:p>
            <a:r>
              <a:rPr lang="nb-NO" sz="1400" b="1" i="1" dirty="0"/>
              <a:t>Følg dristig med i kamp mot troll,-</a:t>
            </a:r>
          </a:p>
          <a:p>
            <a:r>
              <a:rPr lang="nb-NO" sz="1400" b="1" i="1" dirty="0"/>
              <a:t>men vis fornuftig måtehold!</a:t>
            </a:r>
          </a:p>
          <a:p>
            <a:r>
              <a:rPr lang="nb-NO" sz="1400" b="1" i="1" dirty="0"/>
              <a:t>Skrid tappert frem i livets strid,</a:t>
            </a:r>
          </a:p>
          <a:p>
            <a:r>
              <a:rPr lang="nb-NO" sz="1400" b="1" i="1" dirty="0"/>
              <a:t>- en time forut for din tid.</a:t>
            </a:r>
          </a:p>
          <a:p>
            <a:r>
              <a:rPr lang="nb-NO" sz="1600" b="1" i="1" dirty="0"/>
              <a:t>			</a:t>
            </a:r>
          </a:p>
          <a:p>
            <a:r>
              <a:rPr lang="nb-NO" sz="1600" b="1" i="1" dirty="0"/>
              <a:t>		Jens Bjørneboe</a:t>
            </a:r>
            <a:endParaRPr lang="nb-NO" sz="1600" dirty="0"/>
          </a:p>
        </p:txBody>
      </p:sp>
    </p:spTree>
    <p:extLst>
      <p:ext uri="{BB962C8B-B14F-4D97-AF65-F5344CB8AC3E}">
        <p14:creationId xmlns:p14="http://schemas.microsoft.com/office/powerpoint/2010/main" val="30475152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ktangel 1"/>
          <p:cNvSpPr>
            <a:spLocks noChangeArrowheads="1"/>
          </p:cNvSpPr>
          <p:nvPr/>
        </p:nvSpPr>
        <p:spPr bwMode="auto">
          <a:xfrm>
            <a:off x="1065213" y="2149475"/>
            <a:ext cx="7754937" cy="2554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nb-NO" sz="3200" i="1" dirty="0">
                <a:latin typeface="Arial"/>
                <a:cs typeface="Arial"/>
              </a:rPr>
              <a:t>”Nu er jeg </a:t>
            </a:r>
            <a:r>
              <a:rPr lang="nb-NO" sz="3200" i="1" dirty="0" err="1">
                <a:latin typeface="Arial"/>
                <a:cs typeface="Arial"/>
              </a:rPr>
              <a:t>staalsat</a:t>
            </a:r>
            <a:r>
              <a:rPr lang="nb-NO" sz="3200" i="1" dirty="0">
                <a:latin typeface="Arial"/>
                <a:cs typeface="Arial"/>
              </a:rPr>
              <a:t>, jeg følger det Bud, </a:t>
            </a:r>
          </a:p>
          <a:p>
            <a:r>
              <a:rPr lang="nb-NO" sz="3200" i="1" dirty="0">
                <a:latin typeface="Arial"/>
                <a:cs typeface="Arial"/>
              </a:rPr>
              <a:t>der byder i </a:t>
            </a:r>
            <a:r>
              <a:rPr lang="nb-NO" sz="3200" i="1" dirty="0" err="1">
                <a:latin typeface="Arial"/>
                <a:cs typeface="Arial"/>
              </a:rPr>
              <a:t>Høiden</a:t>
            </a:r>
            <a:r>
              <a:rPr lang="nb-NO" sz="3200" i="1" dirty="0">
                <a:latin typeface="Arial"/>
                <a:cs typeface="Arial"/>
              </a:rPr>
              <a:t> at vandre! </a:t>
            </a:r>
          </a:p>
          <a:p>
            <a:r>
              <a:rPr lang="nb-NO" sz="3200" i="1" dirty="0" err="1">
                <a:latin typeface="Arial"/>
                <a:cs typeface="Arial"/>
              </a:rPr>
              <a:t>Mit</a:t>
            </a:r>
            <a:r>
              <a:rPr lang="nb-NO" sz="3200" i="1" dirty="0">
                <a:latin typeface="Arial"/>
                <a:cs typeface="Arial"/>
              </a:rPr>
              <a:t> Lavlandsliv har jeg levet </a:t>
            </a:r>
            <a:r>
              <a:rPr lang="nb-NO" sz="3200" i="1" dirty="0" err="1">
                <a:latin typeface="Arial"/>
                <a:cs typeface="Arial"/>
              </a:rPr>
              <a:t>ud</a:t>
            </a:r>
            <a:r>
              <a:rPr lang="nb-NO" sz="3200" i="1" dirty="0">
                <a:latin typeface="Arial"/>
                <a:cs typeface="Arial"/>
              </a:rPr>
              <a:t>; </a:t>
            </a:r>
          </a:p>
          <a:p>
            <a:r>
              <a:rPr lang="nb-NO" sz="3200" i="1" dirty="0">
                <a:latin typeface="Arial"/>
                <a:cs typeface="Arial"/>
              </a:rPr>
              <a:t>her oppe </a:t>
            </a:r>
            <a:r>
              <a:rPr lang="nb-NO" sz="3200" i="1" dirty="0" err="1">
                <a:latin typeface="Arial"/>
                <a:cs typeface="Arial"/>
              </a:rPr>
              <a:t>paa</a:t>
            </a:r>
            <a:r>
              <a:rPr lang="nb-NO" sz="3200" i="1" dirty="0">
                <a:latin typeface="Arial"/>
                <a:cs typeface="Arial"/>
              </a:rPr>
              <a:t> Vidden er </a:t>
            </a:r>
            <a:r>
              <a:rPr lang="nb-NO" sz="3200" i="1" dirty="0" err="1">
                <a:latin typeface="Arial"/>
                <a:cs typeface="Arial"/>
              </a:rPr>
              <a:t>Frihed</a:t>
            </a:r>
            <a:r>
              <a:rPr lang="nb-NO" sz="3200" i="1" dirty="0">
                <a:latin typeface="Arial"/>
                <a:cs typeface="Arial"/>
              </a:rPr>
              <a:t> og Gud, Der nede famler de andre.”</a:t>
            </a:r>
          </a:p>
        </p:txBody>
      </p:sp>
      <p:sp>
        <p:nvSpPr>
          <p:cNvPr id="3" name="TekstSylinder 2"/>
          <p:cNvSpPr txBox="1"/>
          <p:nvPr/>
        </p:nvSpPr>
        <p:spPr>
          <a:xfrm>
            <a:off x="1116013" y="885825"/>
            <a:ext cx="4156607" cy="830997"/>
          </a:xfrm>
          <a:prstGeom prst="rect">
            <a:avLst/>
          </a:prstGeom>
          <a:noFill/>
        </p:spPr>
        <p:txBody>
          <a:bodyPr wrap="none">
            <a:spAutoFit/>
          </a:bodyPr>
          <a:lstStyle/>
          <a:p>
            <a:pPr>
              <a:defRPr/>
            </a:pPr>
            <a:r>
              <a:rPr lang="nb-NO" sz="3200" b="1" dirty="0">
                <a:solidFill>
                  <a:srgbClr val="800000"/>
                </a:solidFill>
                <a:latin typeface="+mj-lt"/>
                <a:ea typeface="+mj-ea"/>
              </a:rPr>
              <a:t>Henrik</a:t>
            </a:r>
            <a:r>
              <a:rPr lang="nb-NO" sz="4800" dirty="0"/>
              <a:t> </a:t>
            </a:r>
            <a:r>
              <a:rPr lang="nb-NO" sz="3200" b="1" dirty="0">
                <a:solidFill>
                  <a:srgbClr val="800000"/>
                </a:solidFill>
                <a:latin typeface="+mj-lt"/>
                <a:ea typeface="+mj-ea"/>
              </a:rPr>
              <a:t>Ibsen – I </a:t>
            </a:r>
            <a:r>
              <a:rPr lang="nb-NO" sz="3200" b="1" dirty="0" err="1">
                <a:solidFill>
                  <a:srgbClr val="800000"/>
                </a:solidFill>
                <a:latin typeface="+mj-lt"/>
                <a:ea typeface="+mj-ea"/>
              </a:rPr>
              <a:t>høiden</a:t>
            </a:r>
            <a:endParaRPr lang="nb-NO" sz="4800" dirty="0"/>
          </a:p>
        </p:txBody>
      </p:sp>
    </p:spTree>
    <p:extLst>
      <p:ext uri="{BB962C8B-B14F-4D97-AF65-F5344CB8AC3E}">
        <p14:creationId xmlns:p14="http://schemas.microsoft.com/office/powerpoint/2010/main" val="3853702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990600" y="260350"/>
            <a:ext cx="7543800" cy="609600"/>
          </a:xfrm>
        </p:spPr>
        <p:txBody>
          <a:bodyPr>
            <a:normAutofit/>
          </a:bodyPr>
          <a:lstStyle/>
          <a:p>
            <a:pPr>
              <a:defRPr/>
            </a:pPr>
            <a:r>
              <a:rPr lang="nb-NO" sz="3200" dirty="0"/>
              <a:t>Winston Churchill </a:t>
            </a:r>
          </a:p>
        </p:txBody>
      </p:sp>
      <p:sp>
        <p:nvSpPr>
          <p:cNvPr id="3" name="Plassholder for innhold 2"/>
          <p:cNvSpPr>
            <a:spLocks noGrp="1"/>
          </p:cNvSpPr>
          <p:nvPr>
            <p:ph idx="1"/>
          </p:nvPr>
        </p:nvSpPr>
        <p:spPr>
          <a:xfrm>
            <a:off x="990600" y="1676399"/>
            <a:ext cx="7543800" cy="3792837"/>
          </a:xfrm>
        </p:spPr>
        <p:txBody>
          <a:bodyPr>
            <a:normAutofit fontScale="92500" lnSpcReduction="10000"/>
          </a:bodyPr>
          <a:lstStyle/>
          <a:p>
            <a:pPr marL="0" indent="0">
              <a:buNone/>
              <a:defRPr/>
            </a:pPr>
            <a:r>
              <a:rPr lang="nb-NO" sz="3000" i="1" dirty="0"/>
              <a:t>Jo lenger du kan se tilbake, jo lenger kan du se frem</a:t>
            </a:r>
          </a:p>
          <a:p>
            <a:pPr marL="0" indent="0">
              <a:buNone/>
              <a:defRPr/>
            </a:pPr>
            <a:endParaRPr lang="nb-NO" sz="3000" i="1" dirty="0"/>
          </a:p>
          <a:p>
            <a:pPr marL="0" indent="0">
              <a:buNone/>
              <a:defRPr/>
            </a:pPr>
            <a:r>
              <a:rPr lang="nb-NO" sz="3000" b="0" i="1" dirty="0"/>
              <a:t>Frykt for fremtiden er unødvendig bekymring for noe som ikke kan unngås eller mest sannsynlig aldri vil skje</a:t>
            </a:r>
          </a:p>
          <a:p>
            <a:pPr marL="0" indent="0">
              <a:buNone/>
              <a:defRPr/>
            </a:pPr>
            <a:endParaRPr lang="nb-NO" sz="3000" b="0" i="1" dirty="0"/>
          </a:p>
          <a:p>
            <a:pPr marL="0" indent="0">
              <a:buNone/>
              <a:defRPr/>
            </a:pPr>
            <a:r>
              <a:rPr lang="nb-NO" sz="3600" dirty="0"/>
              <a:t> </a:t>
            </a:r>
          </a:p>
          <a:p>
            <a:pPr marL="0" indent="0">
              <a:buNone/>
              <a:defRPr/>
            </a:pPr>
            <a:endParaRPr lang="nb-NO" sz="3600" b="0" i="1" dirty="0"/>
          </a:p>
          <a:p>
            <a:pPr>
              <a:defRPr/>
            </a:pPr>
            <a:endParaRPr lang="nb-NO" sz="2800" b="0" i="1" dirty="0"/>
          </a:p>
          <a:p>
            <a:pPr>
              <a:defRPr/>
            </a:pPr>
            <a:endParaRPr lang="nb-NO" sz="2800" b="0" dirty="0"/>
          </a:p>
          <a:p>
            <a:pPr marL="0" indent="0">
              <a:buFontTx/>
              <a:buNone/>
              <a:defRPr/>
            </a:pPr>
            <a:endParaRPr lang="nb-NO" sz="2800" b="0" i="1" dirty="0"/>
          </a:p>
          <a:p>
            <a:pPr marL="0" indent="0">
              <a:buFontTx/>
              <a:buNone/>
              <a:defRPr/>
            </a:pPr>
            <a:endParaRPr lang="nb-NO" sz="2800" b="0" i="1" dirty="0"/>
          </a:p>
          <a:p>
            <a:pPr marL="0" indent="0">
              <a:buFontTx/>
              <a:buNone/>
              <a:defRPr/>
            </a:pPr>
            <a:endParaRPr lang="nb-NO" dirty="0"/>
          </a:p>
        </p:txBody>
      </p:sp>
    </p:spTree>
    <p:extLst>
      <p:ext uri="{BB962C8B-B14F-4D97-AF65-F5344CB8AC3E}">
        <p14:creationId xmlns:p14="http://schemas.microsoft.com/office/powerpoint/2010/main" val="3997983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39750" y="12999"/>
            <a:ext cx="8353425" cy="962025"/>
          </a:xfrm>
        </p:spPr>
        <p:txBody>
          <a:bodyPr>
            <a:noAutofit/>
          </a:bodyPr>
          <a:lstStyle/>
          <a:p>
            <a:pPr>
              <a:defRPr/>
            </a:pPr>
            <a:r>
              <a:rPr lang="nb-NO" sz="3200" dirty="0"/>
              <a:t>999 av mine 1000 bekymringer ble det aldri noe av</a:t>
            </a:r>
          </a:p>
        </p:txBody>
      </p:sp>
      <p:pic>
        <p:nvPicPr>
          <p:cNvPr id="94210" name="Bild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50869" y="1051224"/>
            <a:ext cx="7164387" cy="5153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057099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562748" y="962052"/>
            <a:ext cx="7981585" cy="4055520"/>
          </a:xfrm>
        </p:spPr>
        <p:txBody>
          <a:bodyPr>
            <a:normAutofit/>
          </a:bodyPr>
          <a:lstStyle/>
          <a:p>
            <a:pPr marL="0" indent="0">
              <a:buNone/>
            </a:pPr>
            <a:r>
              <a:rPr lang="nb-NO" sz="2800" i="1" dirty="0" err="1"/>
              <a:t>Nasse</a:t>
            </a:r>
            <a:r>
              <a:rPr lang="nb-NO" sz="2800" i="1" dirty="0"/>
              <a:t> Nøff spurte Ole Brum; hva er det første du tenker på om morgenen? Ole Brum svarte;</a:t>
            </a:r>
          </a:p>
          <a:p>
            <a:pPr marL="0" indent="0">
              <a:buNone/>
            </a:pPr>
            <a:r>
              <a:rPr lang="nb-NO" sz="2800" i="1" dirty="0"/>
              <a:t>	 ”Hva mon jeg får å spise til frokost?” </a:t>
            </a:r>
          </a:p>
          <a:p>
            <a:pPr marL="0" indent="0">
              <a:buNone/>
            </a:pPr>
            <a:r>
              <a:rPr lang="nb-NO" sz="2800" i="1" dirty="0" err="1"/>
              <a:t>Nasse</a:t>
            </a:r>
            <a:r>
              <a:rPr lang="nb-NO" sz="2800" i="1" dirty="0"/>
              <a:t> Nøff derimot fortalte at han pleier å si:</a:t>
            </a:r>
          </a:p>
          <a:p>
            <a:pPr marL="0" indent="0">
              <a:buNone/>
            </a:pPr>
            <a:r>
              <a:rPr lang="nb-NO" sz="2800" i="1" dirty="0"/>
              <a:t>	 ”Jeg lurer på hvilke spennende ting som kommer til 	å hende i dag?” </a:t>
            </a:r>
          </a:p>
          <a:p>
            <a:pPr marL="0" indent="0">
              <a:buNone/>
            </a:pPr>
            <a:r>
              <a:rPr lang="nb-NO" sz="2800" i="1" dirty="0"/>
              <a:t>Da nikker Ole Brum tankefullt og sa:</a:t>
            </a:r>
          </a:p>
          <a:p>
            <a:pPr marL="0" indent="0">
              <a:buNone/>
            </a:pPr>
            <a:r>
              <a:rPr lang="nb-NO" sz="2800" i="1" dirty="0"/>
              <a:t> 	”Det er omtrent det samme.” </a:t>
            </a:r>
          </a:p>
        </p:txBody>
      </p:sp>
      <p:pic>
        <p:nvPicPr>
          <p:cNvPr id="2" name="Bilde 1"/>
          <p:cNvPicPr>
            <a:picLocks noChangeAspect="1"/>
          </p:cNvPicPr>
          <p:nvPr/>
        </p:nvPicPr>
        <p:blipFill>
          <a:blip r:embed="rId2"/>
          <a:stretch>
            <a:fillRect/>
          </a:stretch>
        </p:blipFill>
        <p:spPr>
          <a:xfrm>
            <a:off x="6436198" y="3553740"/>
            <a:ext cx="2260600" cy="2667000"/>
          </a:xfrm>
          <a:prstGeom prst="rect">
            <a:avLst/>
          </a:prstGeom>
        </p:spPr>
      </p:pic>
    </p:spTree>
    <p:extLst>
      <p:ext uri="{BB962C8B-B14F-4D97-AF65-F5344CB8AC3E}">
        <p14:creationId xmlns:p14="http://schemas.microsoft.com/office/powerpoint/2010/main" val="3268283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Text Box 2"/>
          <p:cNvSpPr txBox="1">
            <a:spLocks noChangeArrowheads="1"/>
          </p:cNvSpPr>
          <p:nvPr/>
        </p:nvSpPr>
        <p:spPr bwMode="auto">
          <a:xfrm>
            <a:off x="1279525" y="2438400"/>
            <a:ext cx="7408863" cy="10772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defRPr/>
            </a:pPr>
            <a:r>
              <a:rPr lang="nb-NO" sz="3200" i="1" dirty="0">
                <a:latin typeface="Times" charset="0"/>
                <a:cs typeface="+mn-cs"/>
              </a:rPr>
              <a:t>Kunsten å ta seg selv alvorlig –</a:t>
            </a:r>
          </a:p>
          <a:p>
            <a:pPr eaLnBrk="0" hangingPunct="0">
              <a:defRPr/>
            </a:pPr>
            <a:r>
              <a:rPr lang="nb-NO" sz="3200" i="1" dirty="0">
                <a:latin typeface="Times" charset="0"/>
                <a:cs typeface="+mn-cs"/>
              </a:rPr>
              <a:t>		Uten å ta seg selv for høytidelig</a:t>
            </a:r>
          </a:p>
        </p:txBody>
      </p:sp>
      <p:sp>
        <p:nvSpPr>
          <p:cNvPr id="251907" name="Text Box 3"/>
          <p:cNvSpPr txBox="1">
            <a:spLocks noChangeArrowheads="1"/>
          </p:cNvSpPr>
          <p:nvPr/>
        </p:nvSpPr>
        <p:spPr bwMode="auto">
          <a:xfrm>
            <a:off x="685800" y="982663"/>
            <a:ext cx="4333875"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defRPr/>
            </a:pPr>
            <a:r>
              <a:rPr lang="nb-NO" sz="3200" b="1" dirty="0">
                <a:solidFill>
                  <a:srgbClr val="800000"/>
                </a:solidFill>
                <a:latin typeface="+mj-lt"/>
                <a:ea typeface="+mj-ea"/>
              </a:rPr>
              <a:t>Det</a:t>
            </a:r>
            <a:r>
              <a:rPr lang="nb-NO" sz="3600" dirty="0">
                <a:latin typeface="Times" charset="0"/>
                <a:cs typeface="+mn-cs"/>
              </a:rPr>
              <a:t> </a:t>
            </a:r>
            <a:r>
              <a:rPr lang="nb-NO" sz="3200" b="1" dirty="0">
                <a:solidFill>
                  <a:srgbClr val="800000"/>
                </a:solidFill>
                <a:latin typeface="+mj-lt"/>
                <a:ea typeface="+mj-ea"/>
              </a:rPr>
              <a:t>evige</a:t>
            </a:r>
            <a:r>
              <a:rPr lang="nb-NO" sz="3600" dirty="0">
                <a:latin typeface="Times" charset="0"/>
                <a:cs typeface="+mn-cs"/>
              </a:rPr>
              <a:t> </a:t>
            </a:r>
            <a:r>
              <a:rPr lang="nb-NO" sz="3200" b="1" dirty="0">
                <a:solidFill>
                  <a:srgbClr val="800000"/>
                </a:solidFill>
                <a:latin typeface="+mj-lt"/>
                <a:ea typeface="+mj-ea"/>
              </a:rPr>
              <a:t>dilemma</a:t>
            </a:r>
          </a:p>
        </p:txBody>
      </p:sp>
      <p:sp>
        <p:nvSpPr>
          <p:cNvPr id="251909" name="Text Box 5"/>
          <p:cNvSpPr txBox="1">
            <a:spLocks noChangeArrowheads="1"/>
          </p:cNvSpPr>
          <p:nvPr/>
        </p:nvSpPr>
        <p:spPr bwMode="auto">
          <a:xfrm>
            <a:off x="2727325" y="2403475"/>
            <a:ext cx="1841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endParaRPr lang="nb-NO" i="1">
              <a:latin typeface="Times" charset="0"/>
              <a:cs typeface="+mn-cs"/>
            </a:endParaRPr>
          </a:p>
        </p:txBody>
      </p:sp>
    </p:spTree>
    <p:extLst>
      <p:ext uri="{BB962C8B-B14F-4D97-AF65-F5344CB8AC3E}">
        <p14:creationId xmlns:p14="http://schemas.microsoft.com/office/powerpoint/2010/main" val="493013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1003382-9775-7549-91F4-A70212BA05A1}"/>
              </a:ext>
            </a:extLst>
          </p:cNvPr>
          <p:cNvSpPr>
            <a:spLocks noGrp="1"/>
          </p:cNvSpPr>
          <p:nvPr>
            <p:ph type="ctrTitle"/>
          </p:nvPr>
        </p:nvSpPr>
        <p:spPr/>
        <p:txBody>
          <a:bodyPr/>
          <a:lstStyle/>
          <a:p>
            <a:r>
              <a:rPr lang="nb-NO" dirty="0"/>
              <a:t>Litt om politikk og slikt</a:t>
            </a:r>
          </a:p>
        </p:txBody>
      </p:sp>
      <p:sp>
        <p:nvSpPr>
          <p:cNvPr id="3" name="Undertittel 2">
            <a:extLst>
              <a:ext uri="{FF2B5EF4-FFF2-40B4-BE49-F238E27FC236}">
                <a16:creationId xmlns:a16="http://schemas.microsoft.com/office/drawing/2014/main" id="{E0E3718F-E063-6F44-90C3-D600FD66C756}"/>
              </a:ext>
            </a:extLst>
          </p:cNvPr>
          <p:cNvSpPr>
            <a:spLocks noGrp="1"/>
          </p:cNvSpPr>
          <p:nvPr>
            <p:ph type="subTitle" idx="1"/>
          </p:nvPr>
        </p:nvSpPr>
        <p:spPr/>
        <p:txBody>
          <a:bodyPr/>
          <a:lstStyle/>
          <a:p>
            <a:endParaRPr lang="nb-NO"/>
          </a:p>
        </p:txBody>
      </p:sp>
    </p:spTree>
    <p:extLst>
      <p:ext uri="{BB962C8B-B14F-4D97-AF65-F5344CB8AC3E}">
        <p14:creationId xmlns:p14="http://schemas.microsoft.com/office/powerpoint/2010/main" val="1642404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200" dirty="0"/>
              <a:t>Det generaliserte usikkerhetsprinsipp</a:t>
            </a:r>
          </a:p>
        </p:txBody>
      </p:sp>
      <p:sp>
        <p:nvSpPr>
          <p:cNvPr id="3" name="Plassholder for innhold 2"/>
          <p:cNvSpPr>
            <a:spLocks noGrp="1"/>
          </p:cNvSpPr>
          <p:nvPr>
            <p:ph idx="1"/>
          </p:nvPr>
        </p:nvSpPr>
        <p:spPr/>
        <p:txBody>
          <a:bodyPr>
            <a:normAutofit/>
          </a:bodyPr>
          <a:lstStyle/>
          <a:p>
            <a:pPr marL="800100" lvl="2" indent="0">
              <a:buNone/>
            </a:pPr>
            <a:r>
              <a:rPr lang="nb-NO" sz="3600" i="1" dirty="0"/>
              <a:t>Før var jeg usikker, </a:t>
            </a:r>
          </a:p>
          <a:p>
            <a:pPr marL="800100" lvl="2" indent="0">
              <a:buNone/>
            </a:pPr>
            <a:r>
              <a:rPr lang="nb-NO" sz="3600" i="1" dirty="0"/>
              <a:t>nå vet jeg ikke riktig</a:t>
            </a:r>
          </a:p>
        </p:txBody>
      </p:sp>
    </p:spTree>
    <p:extLst>
      <p:ext uri="{BB962C8B-B14F-4D97-AF65-F5344CB8AC3E}">
        <p14:creationId xmlns:p14="http://schemas.microsoft.com/office/powerpoint/2010/main" val="1147348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2002825" y="1929337"/>
            <a:ext cx="5544409" cy="2246769"/>
          </a:xfrm>
          <a:prstGeom prst="rect">
            <a:avLst/>
          </a:prstGeom>
          <a:noFill/>
        </p:spPr>
        <p:txBody>
          <a:bodyPr wrap="square" rtlCol="0">
            <a:spAutoFit/>
          </a:bodyPr>
          <a:lstStyle/>
          <a:p>
            <a:r>
              <a:rPr lang="nb-NO" sz="2800" dirty="0"/>
              <a:t>Politikk er kunsten å holde øye med vanskeligheter, finne dem overalt, bedømme dem galt og iverksette uegnede tiltak.</a:t>
            </a:r>
          </a:p>
          <a:p>
            <a:r>
              <a:rPr lang="nb-NO" sz="2800" dirty="0"/>
              <a:t>				</a:t>
            </a:r>
            <a:r>
              <a:rPr lang="nb-NO" sz="2000" dirty="0"/>
              <a:t>Ernest Benn</a:t>
            </a:r>
          </a:p>
        </p:txBody>
      </p:sp>
    </p:spTree>
    <p:extLst>
      <p:ext uri="{BB962C8B-B14F-4D97-AF65-F5344CB8AC3E}">
        <p14:creationId xmlns:p14="http://schemas.microsoft.com/office/powerpoint/2010/main" val="37328245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pPr>
              <a:defRPr/>
            </a:pPr>
            <a:r>
              <a:rPr lang="nb-NO" dirty="0"/>
              <a:t>Georg Johannesen </a:t>
            </a:r>
            <a:br>
              <a:rPr lang="nb-NO" dirty="0"/>
            </a:br>
            <a:r>
              <a:rPr lang="nb-NO" sz="3100" dirty="0"/>
              <a:t>(</a:t>
            </a:r>
            <a:r>
              <a:rPr lang="nb-NO" sz="3100" dirty="0" err="1"/>
              <a:t>Adressavisen</a:t>
            </a:r>
            <a:r>
              <a:rPr lang="nb-NO" sz="3100" dirty="0"/>
              <a:t> 1978)</a:t>
            </a:r>
            <a:endParaRPr lang="nb-NO" dirty="0"/>
          </a:p>
        </p:txBody>
      </p:sp>
      <p:sp>
        <p:nvSpPr>
          <p:cNvPr id="3" name="Plassholder for innhold 2"/>
          <p:cNvSpPr>
            <a:spLocks noGrp="1"/>
          </p:cNvSpPr>
          <p:nvPr>
            <p:ph idx="1"/>
          </p:nvPr>
        </p:nvSpPr>
        <p:spPr>
          <a:xfrm>
            <a:off x="503385" y="0"/>
            <a:ext cx="8391103" cy="6043302"/>
          </a:xfrm>
        </p:spPr>
        <p:txBody>
          <a:bodyPr>
            <a:normAutofit/>
          </a:bodyPr>
          <a:lstStyle/>
          <a:p>
            <a:pPr marL="0" indent="0">
              <a:buFontTx/>
              <a:buNone/>
              <a:defRPr/>
            </a:pPr>
            <a:endParaRPr lang="nb-NO" b="0" dirty="0"/>
          </a:p>
          <a:p>
            <a:pPr marL="0" indent="0">
              <a:buFontTx/>
              <a:buNone/>
              <a:defRPr/>
            </a:pPr>
            <a:endParaRPr lang="nb-NO" b="0" dirty="0"/>
          </a:p>
          <a:p>
            <a:pPr marL="0" indent="0">
              <a:buFontTx/>
              <a:buNone/>
              <a:defRPr/>
            </a:pPr>
            <a:endParaRPr lang="nb-NO" b="0" dirty="0"/>
          </a:p>
          <a:p>
            <a:pPr marL="0" indent="0">
              <a:buFontTx/>
              <a:buNone/>
              <a:defRPr/>
            </a:pPr>
            <a:endParaRPr lang="nb-NO" b="0" dirty="0"/>
          </a:p>
          <a:p>
            <a:pPr marL="0" indent="0">
              <a:buFontTx/>
              <a:buNone/>
              <a:defRPr/>
            </a:pPr>
            <a:endParaRPr lang="nb-NO" sz="2800" b="0" i="1" dirty="0"/>
          </a:p>
          <a:p>
            <a:pPr marL="0" indent="0">
              <a:buFontTx/>
              <a:buNone/>
              <a:defRPr/>
            </a:pPr>
            <a:endParaRPr lang="nb-NO" sz="2800" i="1" dirty="0"/>
          </a:p>
          <a:p>
            <a:pPr marL="0" indent="0">
              <a:buFontTx/>
              <a:buNone/>
              <a:defRPr/>
            </a:pPr>
            <a:r>
              <a:rPr lang="nb-NO" sz="2800" b="0" i="1" dirty="0"/>
              <a:t>Politikk er alt for viktig til å bli overlatt til journalister. </a:t>
            </a:r>
          </a:p>
          <a:p>
            <a:pPr marL="0" indent="0">
              <a:buFontTx/>
              <a:buNone/>
              <a:defRPr/>
            </a:pPr>
            <a:r>
              <a:rPr lang="nb-NO" sz="2800" b="0" i="1" dirty="0"/>
              <a:t>Eller til kunstnere. </a:t>
            </a:r>
          </a:p>
          <a:p>
            <a:pPr marL="0" indent="0">
              <a:buFontTx/>
              <a:buNone/>
              <a:defRPr/>
            </a:pPr>
            <a:r>
              <a:rPr lang="nb-NO" sz="2800" b="0" i="1" dirty="0"/>
              <a:t>Eller til prester og moralister.</a:t>
            </a:r>
          </a:p>
        </p:txBody>
      </p:sp>
    </p:spTree>
    <p:extLst>
      <p:ext uri="{BB962C8B-B14F-4D97-AF65-F5344CB8AC3E}">
        <p14:creationId xmlns:p14="http://schemas.microsoft.com/office/powerpoint/2010/main" val="24212134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a:t>Politiker</a:t>
            </a:r>
            <a:br>
              <a:rPr lang="nb-NO" dirty="0"/>
            </a:br>
            <a:endParaRPr lang="nb-NO" dirty="0"/>
          </a:p>
        </p:txBody>
      </p:sp>
      <p:sp>
        <p:nvSpPr>
          <p:cNvPr id="3" name="Plassholder for innhold 2"/>
          <p:cNvSpPr>
            <a:spLocks noGrp="1"/>
          </p:cNvSpPr>
          <p:nvPr>
            <p:ph idx="1"/>
          </p:nvPr>
        </p:nvSpPr>
        <p:spPr/>
        <p:txBody>
          <a:bodyPr/>
          <a:lstStyle/>
          <a:p>
            <a:pPr marL="400050" lvl="1" indent="0">
              <a:buNone/>
            </a:pPr>
            <a:r>
              <a:rPr lang="nb-NO" sz="3200" i="1" dirty="0"/>
              <a:t>En politiker er en person hvis politikk du ikke liker. Liker du den, er han en statsmann.</a:t>
            </a:r>
          </a:p>
          <a:p>
            <a:pPr marL="0" indent="0">
              <a:buNone/>
            </a:pPr>
            <a:r>
              <a:rPr lang="nb-NO" dirty="0"/>
              <a:t>			</a:t>
            </a:r>
          </a:p>
          <a:p>
            <a:pPr marL="0" indent="0">
              <a:buNone/>
            </a:pPr>
            <a:r>
              <a:rPr lang="nb-NO" dirty="0"/>
              <a:t>						David Lloyd George</a:t>
            </a:r>
          </a:p>
        </p:txBody>
      </p:sp>
    </p:spTree>
    <p:extLst>
      <p:ext uri="{BB962C8B-B14F-4D97-AF65-F5344CB8AC3E}">
        <p14:creationId xmlns:p14="http://schemas.microsoft.com/office/powerpoint/2010/main" val="3489325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22259" y="113299"/>
            <a:ext cx="8143932" cy="1143000"/>
          </a:xfrm>
        </p:spPr>
        <p:txBody>
          <a:bodyPr>
            <a:normAutofit/>
          </a:bodyPr>
          <a:lstStyle/>
          <a:p>
            <a:r>
              <a:rPr lang="nb-NO" dirty="0"/>
              <a:t>Politikk</a:t>
            </a:r>
            <a:br>
              <a:rPr lang="nb-NO" dirty="0"/>
            </a:br>
            <a:endParaRPr lang="nb-NO" sz="2200" dirty="0">
              <a:solidFill>
                <a:schemeClr val="tx1"/>
              </a:solidFill>
              <a:latin typeface="Arial" pitchFamily="34" charset="0"/>
              <a:ea typeface="+mn-ea"/>
              <a:cs typeface="Arial" pitchFamily="34" charset="0"/>
            </a:endParaRPr>
          </a:p>
        </p:txBody>
      </p:sp>
      <p:sp>
        <p:nvSpPr>
          <p:cNvPr id="3" name="Plassholder for innhold 2"/>
          <p:cNvSpPr>
            <a:spLocks noGrp="1"/>
          </p:cNvSpPr>
          <p:nvPr>
            <p:ph idx="1"/>
          </p:nvPr>
        </p:nvSpPr>
        <p:spPr>
          <a:xfrm>
            <a:off x="624278" y="933269"/>
            <a:ext cx="8143932" cy="5607069"/>
          </a:xfrm>
        </p:spPr>
        <p:txBody>
          <a:bodyPr/>
          <a:lstStyle/>
          <a:p>
            <a:pPr marL="0" indent="0">
              <a:buNone/>
            </a:pPr>
            <a:endParaRPr lang="nb-NO" sz="2400" i="1" dirty="0"/>
          </a:p>
          <a:p>
            <a:pPr marL="0" indent="0">
              <a:buNone/>
            </a:pPr>
            <a:r>
              <a:rPr lang="nb-NO" sz="2400" i="1" dirty="0"/>
              <a:t>I en tid hvor det overalt i samfunnet kreves utdannelse, og ekspertise er etterspurt, er erotikk og politikk de to områdene hvor man fortsatt nærer en overdreven tillit til amatører. </a:t>
            </a:r>
            <a:endParaRPr lang="nb-NO" dirty="0"/>
          </a:p>
          <a:p>
            <a:pPr marL="0" indent="0">
              <a:buNone/>
            </a:pPr>
            <a:r>
              <a:rPr lang="nb-NO" dirty="0"/>
              <a:t>						Palle Lauring</a:t>
            </a:r>
          </a:p>
          <a:p>
            <a:pPr marL="0" indent="0">
              <a:buNone/>
            </a:pPr>
            <a:endParaRPr lang="nb-NO" dirty="0">
              <a:hlinkClick r:id="rId2"/>
            </a:endParaRPr>
          </a:p>
          <a:p>
            <a:pPr marL="0" indent="0">
              <a:buNone/>
            </a:pPr>
            <a:r>
              <a:rPr lang="nb-NO" sz="2400" i="1" dirty="0"/>
              <a:t>I politikk forblir intet hemmelig, bortsett fra det som blir sagt offentlig. </a:t>
            </a:r>
            <a:r>
              <a:rPr lang="nb-NO" dirty="0"/>
              <a:t>	</a:t>
            </a:r>
          </a:p>
          <a:p>
            <a:pPr marL="0" indent="0">
              <a:buNone/>
            </a:pPr>
            <a:r>
              <a:rPr lang="nb-NO" dirty="0"/>
              <a:t>						Dean Rusk</a:t>
            </a:r>
          </a:p>
        </p:txBody>
      </p:sp>
    </p:spTree>
    <p:extLst>
      <p:ext uri="{BB962C8B-B14F-4D97-AF65-F5344CB8AC3E}">
        <p14:creationId xmlns:p14="http://schemas.microsoft.com/office/powerpoint/2010/main" val="18549708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1477695" y="1795016"/>
            <a:ext cx="6415789" cy="1077218"/>
          </a:xfrm>
          <a:prstGeom prst="rect">
            <a:avLst/>
          </a:prstGeom>
          <a:noFill/>
        </p:spPr>
        <p:txBody>
          <a:bodyPr wrap="none" rtlCol="0">
            <a:spAutoFit/>
          </a:bodyPr>
          <a:lstStyle/>
          <a:p>
            <a:r>
              <a:rPr lang="nb-NO" sz="2800" dirty="0"/>
              <a:t>Politikk er ingen vitenskap, men en kunst.</a:t>
            </a:r>
          </a:p>
          <a:p>
            <a:r>
              <a:rPr lang="nb-NO" dirty="0"/>
              <a:t>			</a:t>
            </a:r>
          </a:p>
          <a:p>
            <a:r>
              <a:rPr lang="nb-NO" dirty="0"/>
              <a:t>					</a:t>
            </a:r>
          </a:p>
        </p:txBody>
      </p:sp>
      <p:sp>
        <p:nvSpPr>
          <p:cNvPr id="3" name="TekstSylinder 2"/>
          <p:cNvSpPr txBox="1"/>
          <p:nvPr/>
        </p:nvSpPr>
        <p:spPr>
          <a:xfrm>
            <a:off x="1502121" y="3321390"/>
            <a:ext cx="5597393" cy="2246769"/>
          </a:xfrm>
          <a:prstGeom prst="rect">
            <a:avLst/>
          </a:prstGeom>
          <a:noFill/>
        </p:spPr>
        <p:txBody>
          <a:bodyPr wrap="none" rtlCol="0">
            <a:spAutoFit/>
          </a:bodyPr>
          <a:lstStyle/>
          <a:p>
            <a:r>
              <a:rPr lang="nb-NO" sz="2800" dirty="0"/>
              <a:t>Politikk er det muliges kunst.</a:t>
            </a:r>
          </a:p>
          <a:p>
            <a:endParaRPr lang="nb-NO" sz="2800" dirty="0"/>
          </a:p>
          <a:p>
            <a:r>
              <a:rPr lang="nb-NO" sz="2800" dirty="0"/>
              <a:t>				</a:t>
            </a:r>
            <a:r>
              <a:rPr lang="nb-NO" dirty="0"/>
              <a:t>Otto von Bismarck</a:t>
            </a:r>
            <a:endParaRPr lang="nb-NO" sz="2800" dirty="0"/>
          </a:p>
          <a:p>
            <a:endParaRPr lang="nb-NO" sz="2800" dirty="0"/>
          </a:p>
          <a:p>
            <a:r>
              <a:rPr lang="nb-NO" sz="2800" dirty="0"/>
              <a:t>				</a:t>
            </a:r>
          </a:p>
        </p:txBody>
      </p:sp>
    </p:spTree>
    <p:extLst>
      <p:ext uri="{BB962C8B-B14F-4D97-AF65-F5344CB8AC3E}">
        <p14:creationId xmlns:p14="http://schemas.microsoft.com/office/powerpoint/2010/main" val="34410949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1465482" y="598338"/>
            <a:ext cx="6435911" cy="4647427"/>
          </a:xfrm>
          <a:prstGeom prst="rect">
            <a:avLst/>
          </a:prstGeom>
          <a:noFill/>
        </p:spPr>
        <p:txBody>
          <a:bodyPr wrap="square" rtlCol="0">
            <a:spAutoFit/>
          </a:bodyPr>
          <a:lstStyle/>
          <a:p>
            <a:r>
              <a:rPr lang="nb-NO" sz="2800" dirty="0"/>
              <a:t>I politikken må sannheten vente til noen får bruk for den. </a:t>
            </a:r>
          </a:p>
          <a:p>
            <a:endParaRPr lang="nb-NO" sz="2800" dirty="0"/>
          </a:p>
          <a:p>
            <a:r>
              <a:rPr lang="nb-NO" sz="2800" dirty="0"/>
              <a:t>Den som vinner har rett, for han skriver selv lovene.</a:t>
            </a:r>
          </a:p>
          <a:p>
            <a:endParaRPr lang="nb-NO" sz="2800" dirty="0"/>
          </a:p>
          <a:p>
            <a:r>
              <a:rPr lang="nb-NO" sz="2800" dirty="0"/>
              <a:t>De herrer av opposisjonen har alltid et bakhold når de forsikrer noe.</a:t>
            </a:r>
          </a:p>
          <a:p>
            <a:endParaRPr lang="nb-NO" dirty="0"/>
          </a:p>
          <a:p>
            <a:r>
              <a:rPr lang="nb-NO" dirty="0"/>
              <a:t>				Bjørnstjerne Bjørnson	</a:t>
            </a:r>
          </a:p>
          <a:p>
            <a:endParaRPr lang="nb-NO" dirty="0"/>
          </a:p>
        </p:txBody>
      </p:sp>
    </p:spTree>
    <p:extLst>
      <p:ext uri="{BB962C8B-B14F-4D97-AF65-F5344CB8AC3E}">
        <p14:creationId xmlns:p14="http://schemas.microsoft.com/office/powerpoint/2010/main" val="25545689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1734154" y="1453108"/>
            <a:ext cx="6362637" cy="3539431"/>
          </a:xfrm>
          <a:prstGeom prst="rect">
            <a:avLst/>
          </a:prstGeom>
          <a:noFill/>
        </p:spPr>
        <p:txBody>
          <a:bodyPr wrap="square" rtlCol="0">
            <a:spAutoFit/>
          </a:bodyPr>
          <a:lstStyle/>
          <a:p>
            <a:r>
              <a:rPr lang="nb-NO" sz="2800" dirty="0"/>
              <a:t>Politisk dyktighet er å forutsi hva som vil skje i morgen, neste uke, neste måned og neste år - og etterpå kunne forklare hvorfor det ikke skjedde.	</a:t>
            </a:r>
          </a:p>
          <a:p>
            <a:endParaRPr lang="nb-NO" sz="2800" dirty="0"/>
          </a:p>
          <a:p>
            <a:r>
              <a:rPr lang="nb-NO" sz="2800" dirty="0"/>
              <a:t>				</a:t>
            </a:r>
            <a:r>
              <a:rPr lang="nb-NO" dirty="0"/>
              <a:t>Winston Churchill</a:t>
            </a:r>
            <a:endParaRPr lang="nb-NO" sz="2800" dirty="0"/>
          </a:p>
          <a:p>
            <a:endParaRPr lang="nb-NO" sz="2800" dirty="0"/>
          </a:p>
          <a:p>
            <a:r>
              <a:rPr lang="nb-NO" sz="2800" dirty="0"/>
              <a:t>		</a:t>
            </a:r>
          </a:p>
        </p:txBody>
      </p:sp>
    </p:spTree>
    <p:extLst>
      <p:ext uri="{BB962C8B-B14F-4D97-AF65-F5344CB8AC3E}">
        <p14:creationId xmlns:p14="http://schemas.microsoft.com/office/powerpoint/2010/main" val="31703899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1379996" y="1355420"/>
            <a:ext cx="6106177" cy="3108544"/>
          </a:xfrm>
          <a:prstGeom prst="rect">
            <a:avLst/>
          </a:prstGeom>
          <a:noFill/>
        </p:spPr>
        <p:txBody>
          <a:bodyPr wrap="square" rtlCol="0">
            <a:spAutoFit/>
          </a:bodyPr>
          <a:lstStyle/>
          <a:p>
            <a:r>
              <a:rPr lang="nb-NO" sz="2800" dirty="0"/>
              <a:t>Det vanskeligste ved å ta politisk stilling til noe er jo ikke å innta de gode, aktverdige standpunkter - det kan enhver idiot gjøre - men ikke i tide å innta de motbydelige, men nødvendige.</a:t>
            </a:r>
          </a:p>
          <a:p>
            <a:endParaRPr lang="nb-NO" sz="2800" dirty="0"/>
          </a:p>
          <a:p>
            <a:r>
              <a:rPr lang="nb-NO" sz="2800" dirty="0"/>
              <a:t>				</a:t>
            </a:r>
            <a:r>
              <a:rPr lang="nb-NO" dirty="0"/>
              <a:t>Per Olof Enquist</a:t>
            </a:r>
            <a:endParaRPr lang="nb-NO" sz="2800" dirty="0"/>
          </a:p>
        </p:txBody>
      </p:sp>
    </p:spTree>
    <p:extLst>
      <p:ext uri="{BB962C8B-B14F-4D97-AF65-F5344CB8AC3E}">
        <p14:creationId xmlns:p14="http://schemas.microsoft.com/office/powerpoint/2010/main" val="2173738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DDA5F3A8-D136-CD43-9C26-45ABC20CD0CA}"/>
              </a:ext>
            </a:extLst>
          </p:cNvPr>
          <p:cNvSpPr txBox="1"/>
          <p:nvPr/>
        </p:nvSpPr>
        <p:spPr>
          <a:xfrm>
            <a:off x="1472184" y="1993392"/>
            <a:ext cx="6007608" cy="1446550"/>
          </a:xfrm>
          <a:prstGeom prst="rect">
            <a:avLst/>
          </a:prstGeom>
          <a:noFill/>
        </p:spPr>
        <p:txBody>
          <a:bodyPr wrap="square" rtlCol="0">
            <a:spAutoFit/>
          </a:bodyPr>
          <a:lstStyle/>
          <a:p>
            <a:r>
              <a:rPr lang="nb-NO" sz="2400" dirty="0"/>
              <a:t>«Det er ingen </a:t>
            </a:r>
            <a:r>
              <a:rPr lang="nb-NO" sz="2400" dirty="0" err="1"/>
              <a:t>konst</a:t>
            </a:r>
            <a:r>
              <a:rPr lang="nb-NO" sz="2400" dirty="0"/>
              <a:t> å komma på </a:t>
            </a:r>
            <a:r>
              <a:rPr lang="nb-NO" sz="2400" dirty="0" err="1"/>
              <a:t>einkvart</a:t>
            </a:r>
            <a:r>
              <a:rPr lang="nb-NO" sz="2400" dirty="0"/>
              <a:t> nytt, </a:t>
            </a:r>
          </a:p>
          <a:p>
            <a:r>
              <a:rPr lang="nb-NO" sz="2400" dirty="0"/>
              <a:t>det er verre å komma på det av seg sjøl»</a:t>
            </a:r>
          </a:p>
          <a:p>
            <a:endParaRPr lang="nb-NO" sz="2400" dirty="0"/>
          </a:p>
          <a:p>
            <a:pPr lvl="8"/>
            <a:r>
              <a:rPr lang="nb-NO" sz="1600" dirty="0"/>
              <a:t>Olav Duun</a:t>
            </a:r>
            <a:endParaRPr lang="nb-NO" sz="2400" dirty="0"/>
          </a:p>
        </p:txBody>
      </p:sp>
    </p:spTree>
    <p:extLst>
      <p:ext uri="{BB962C8B-B14F-4D97-AF65-F5344CB8AC3E}">
        <p14:creationId xmlns:p14="http://schemas.microsoft.com/office/powerpoint/2010/main" val="4496147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1575394" y="1111200"/>
            <a:ext cx="5715381" cy="1815882"/>
          </a:xfrm>
          <a:prstGeom prst="rect">
            <a:avLst/>
          </a:prstGeom>
          <a:noFill/>
        </p:spPr>
        <p:txBody>
          <a:bodyPr wrap="square" rtlCol="0">
            <a:spAutoFit/>
          </a:bodyPr>
          <a:lstStyle/>
          <a:p>
            <a:r>
              <a:rPr lang="nb-NO" sz="2800" dirty="0"/>
              <a:t>Jei setter min ære i å være politisk </a:t>
            </a:r>
            <a:r>
              <a:rPr lang="nb-NO" sz="2800" dirty="0" err="1"/>
              <a:t>neutral</a:t>
            </a:r>
            <a:r>
              <a:rPr lang="nb-NO" sz="2800" dirty="0"/>
              <a:t>, så </a:t>
            </a:r>
            <a:r>
              <a:rPr lang="nb-NO" sz="2800" dirty="0" err="1"/>
              <a:t>jei</a:t>
            </a:r>
            <a:r>
              <a:rPr lang="nb-NO" sz="2800" dirty="0"/>
              <a:t> har stemt </a:t>
            </a:r>
            <a:r>
              <a:rPr lang="nb-NO" sz="2800" dirty="0" err="1"/>
              <a:t>Høire</a:t>
            </a:r>
            <a:r>
              <a:rPr lang="nb-NO" sz="2800" dirty="0"/>
              <a:t> i alle år.</a:t>
            </a:r>
          </a:p>
          <a:p>
            <a:endParaRPr lang="nb-NO" sz="2800" dirty="0"/>
          </a:p>
          <a:p>
            <a:r>
              <a:rPr lang="nb-NO" sz="2800" dirty="0"/>
              <a:t>	</a:t>
            </a:r>
            <a:r>
              <a:rPr lang="nb-NO" dirty="0"/>
              <a:t>			Jacob Margido </a:t>
            </a:r>
            <a:r>
              <a:rPr lang="nb-NO" dirty="0" err="1"/>
              <a:t>Esp</a:t>
            </a:r>
            <a:endParaRPr lang="nb-NO" sz="2800" dirty="0"/>
          </a:p>
        </p:txBody>
      </p:sp>
    </p:spTree>
    <p:extLst>
      <p:ext uri="{BB962C8B-B14F-4D97-AF65-F5344CB8AC3E}">
        <p14:creationId xmlns:p14="http://schemas.microsoft.com/office/powerpoint/2010/main" val="36946606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2320346" y="1477530"/>
            <a:ext cx="4799455" cy="1508105"/>
          </a:xfrm>
          <a:prstGeom prst="rect">
            <a:avLst/>
          </a:prstGeom>
          <a:noFill/>
        </p:spPr>
        <p:txBody>
          <a:bodyPr wrap="square" rtlCol="0">
            <a:spAutoFit/>
          </a:bodyPr>
          <a:lstStyle/>
          <a:p>
            <a:r>
              <a:rPr lang="nb-NO" sz="2800" dirty="0" err="1"/>
              <a:t>Minds</a:t>
            </a:r>
            <a:r>
              <a:rPr lang="nb-NO" sz="2800" dirty="0"/>
              <a:t> </a:t>
            </a:r>
            <a:r>
              <a:rPr lang="nb-NO" sz="2800" dirty="0" err="1"/>
              <a:t>are</a:t>
            </a:r>
            <a:r>
              <a:rPr lang="nb-NO" sz="2800" dirty="0"/>
              <a:t> like </a:t>
            </a:r>
            <a:r>
              <a:rPr lang="nb-NO" sz="2800" dirty="0" err="1"/>
              <a:t>parachutes</a:t>
            </a:r>
            <a:r>
              <a:rPr lang="nb-NO" sz="2800" dirty="0"/>
              <a:t>; </a:t>
            </a:r>
            <a:r>
              <a:rPr lang="nb-NO" sz="2800" dirty="0" err="1"/>
              <a:t>they</a:t>
            </a:r>
            <a:r>
              <a:rPr lang="nb-NO" sz="2800" dirty="0"/>
              <a:t> </a:t>
            </a:r>
            <a:r>
              <a:rPr lang="nb-NO" sz="2800" dirty="0" err="1"/>
              <a:t>only</a:t>
            </a:r>
            <a:r>
              <a:rPr lang="nb-NO" sz="2800" dirty="0"/>
              <a:t> </a:t>
            </a:r>
            <a:r>
              <a:rPr lang="nb-NO" sz="2800" dirty="0" err="1"/>
              <a:t>function</a:t>
            </a:r>
            <a:r>
              <a:rPr lang="nb-NO" sz="2800" dirty="0"/>
              <a:t> </a:t>
            </a:r>
            <a:r>
              <a:rPr lang="nb-NO" sz="2800" dirty="0" err="1"/>
              <a:t>when</a:t>
            </a:r>
            <a:r>
              <a:rPr lang="nb-NO" sz="2800" dirty="0"/>
              <a:t> </a:t>
            </a:r>
            <a:r>
              <a:rPr lang="nb-NO" sz="2800" dirty="0" err="1"/>
              <a:t>open</a:t>
            </a:r>
            <a:r>
              <a:rPr lang="nb-NO" sz="2800" dirty="0"/>
              <a:t>.</a:t>
            </a:r>
          </a:p>
          <a:p>
            <a:endParaRPr lang="nb-NO" dirty="0"/>
          </a:p>
          <a:p>
            <a:r>
              <a:rPr lang="nb-NO" dirty="0"/>
              <a:t>			Thomas R. </a:t>
            </a:r>
            <a:r>
              <a:rPr lang="nb-NO" dirty="0" err="1"/>
              <a:t>Dewar</a:t>
            </a:r>
            <a:endParaRPr lang="nb-NO" dirty="0"/>
          </a:p>
        </p:txBody>
      </p:sp>
    </p:spTree>
    <p:extLst>
      <p:ext uri="{BB962C8B-B14F-4D97-AF65-F5344CB8AC3E}">
        <p14:creationId xmlns:p14="http://schemas.microsoft.com/office/powerpoint/2010/main" val="37901711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7D5096-7753-6D40-9422-402FBE6AF976}"/>
              </a:ext>
            </a:extLst>
          </p:cNvPr>
          <p:cNvSpPr>
            <a:spLocks noGrp="1"/>
          </p:cNvSpPr>
          <p:nvPr>
            <p:ph type="ctrTitle"/>
          </p:nvPr>
        </p:nvSpPr>
        <p:spPr/>
        <p:txBody>
          <a:bodyPr/>
          <a:lstStyle/>
          <a:p>
            <a:r>
              <a:rPr lang="nb-NO" dirty="0"/>
              <a:t>Om veien til kunnskap</a:t>
            </a:r>
          </a:p>
        </p:txBody>
      </p:sp>
      <p:sp>
        <p:nvSpPr>
          <p:cNvPr id="3" name="Undertittel 2">
            <a:extLst>
              <a:ext uri="{FF2B5EF4-FFF2-40B4-BE49-F238E27FC236}">
                <a16:creationId xmlns:a16="http://schemas.microsoft.com/office/drawing/2014/main" id="{E708600D-4B2C-1B42-8DF7-C2C8D3937234}"/>
              </a:ext>
            </a:extLst>
          </p:cNvPr>
          <p:cNvSpPr>
            <a:spLocks noGrp="1"/>
          </p:cNvSpPr>
          <p:nvPr>
            <p:ph type="subTitle" idx="1"/>
          </p:nvPr>
        </p:nvSpPr>
        <p:spPr/>
        <p:txBody>
          <a:bodyPr/>
          <a:lstStyle/>
          <a:p>
            <a:endParaRPr lang="nb-NO"/>
          </a:p>
        </p:txBody>
      </p:sp>
    </p:spTree>
    <p:extLst>
      <p:ext uri="{BB962C8B-B14F-4D97-AF65-F5344CB8AC3E}">
        <p14:creationId xmlns:p14="http://schemas.microsoft.com/office/powerpoint/2010/main" val="5299137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a:xfrm>
            <a:off x="685800" y="228600"/>
            <a:ext cx="8105775" cy="914400"/>
          </a:xfrm>
        </p:spPr>
        <p:txBody>
          <a:bodyPr/>
          <a:lstStyle/>
          <a:p>
            <a:pPr eaLnBrk="1" hangingPunct="1">
              <a:defRPr/>
            </a:pPr>
            <a:r>
              <a:rPr lang="nb-NO">
                <a:cs typeface="+mj-cs"/>
              </a:rPr>
              <a:t>Brød og sirkus</a:t>
            </a:r>
          </a:p>
        </p:txBody>
      </p:sp>
      <p:sp>
        <p:nvSpPr>
          <p:cNvPr id="257027" name="Text Box 3"/>
          <p:cNvSpPr txBox="1">
            <a:spLocks noChangeArrowheads="1"/>
          </p:cNvSpPr>
          <p:nvPr/>
        </p:nvSpPr>
        <p:spPr bwMode="auto">
          <a:xfrm>
            <a:off x="746125" y="1066800"/>
            <a:ext cx="8016875" cy="4664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defRPr/>
            </a:pPr>
            <a:r>
              <a:rPr lang="nb-NO" sz="2000" dirty="0">
                <a:latin typeface="Times" charset="0"/>
                <a:cs typeface="+mn-cs"/>
              </a:rPr>
              <a:t>Beslutningstakere er som andre mennesker.  De vil også ha beruselser.  De vil oppdage nye sider ved seg selv gjennom tette opplevelser med en annen.  De som planlegger i arbeidstiden, ønsker selv å forandres på uforutsigbart vis.  Selv de </a:t>
            </a:r>
            <a:r>
              <a:rPr lang="nb-NO" sz="2000" dirty="0" err="1">
                <a:latin typeface="Times" charset="0"/>
                <a:cs typeface="+mn-cs"/>
              </a:rPr>
              <a:t>arbeidsnarkomane</a:t>
            </a:r>
            <a:r>
              <a:rPr lang="nb-NO" sz="2000" dirty="0">
                <a:latin typeface="Times" charset="0"/>
                <a:cs typeface="+mn-cs"/>
              </a:rPr>
              <a:t> drages i det dulgte mot avbrekk, der de kan leve ut alle andre sanser enn den 7ende.</a:t>
            </a:r>
          </a:p>
          <a:p>
            <a:pPr eaLnBrk="0" hangingPunct="0">
              <a:defRPr/>
            </a:pPr>
            <a:endParaRPr lang="nb-NO" sz="2000" dirty="0">
              <a:latin typeface="Times" charset="0"/>
              <a:cs typeface="+mn-cs"/>
            </a:endParaRPr>
          </a:p>
          <a:p>
            <a:pPr eaLnBrk="0" hangingPunct="0">
              <a:defRPr/>
            </a:pPr>
            <a:r>
              <a:rPr lang="nb-NO" sz="2000" dirty="0">
                <a:latin typeface="Times" charset="0"/>
                <a:cs typeface="+mn-cs"/>
              </a:rPr>
              <a:t>De som må være realistiske på jobben vil slippe fantasien til i fritiden.  De erkjenner at en smule galskap er et nødvendig innslag i et fornuftig liv.  Livet er ikke bare møter, men også måneskinn.  Økningen i antall </a:t>
            </a:r>
            <a:r>
              <a:rPr lang="nb-NO" sz="2000" dirty="0" err="1">
                <a:latin typeface="Times" charset="0"/>
                <a:cs typeface="+mn-cs"/>
              </a:rPr>
              <a:t>roboter</a:t>
            </a:r>
            <a:r>
              <a:rPr lang="nb-NO" sz="2000" dirty="0">
                <a:latin typeface="Times" charset="0"/>
                <a:cs typeface="+mn-cs"/>
              </a:rPr>
              <a:t> øker behovet for roser.</a:t>
            </a:r>
          </a:p>
          <a:p>
            <a:pPr eaLnBrk="0" hangingPunct="0">
              <a:defRPr/>
            </a:pPr>
            <a:endParaRPr lang="nb-NO" sz="2000" dirty="0">
              <a:latin typeface="Times" charset="0"/>
              <a:cs typeface="+mn-cs"/>
            </a:endParaRPr>
          </a:p>
          <a:p>
            <a:pPr eaLnBrk="0" hangingPunct="0">
              <a:defRPr/>
            </a:pPr>
            <a:r>
              <a:rPr lang="nb-NO" sz="2000" dirty="0">
                <a:latin typeface="Times" charset="0"/>
                <a:cs typeface="+mn-cs"/>
              </a:rPr>
              <a:t>Også de søker tilbake til den nærhet av overraskelser som forelskelsen gir, der en begeistres over en som er begeistret over en selv.</a:t>
            </a:r>
          </a:p>
          <a:p>
            <a:pPr eaLnBrk="0" hangingPunct="0">
              <a:defRPr/>
            </a:pPr>
            <a:endParaRPr lang="nb-NO" sz="2000" dirty="0">
              <a:latin typeface="Times" charset="0"/>
              <a:cs typeface="+mn-cs"/>
            </a:endParaRPr>
          </a:p>
          <a:p>
            <a:pPr eaLnBrk="0" hangingPunct="0">
              <a:defRPr/>
            </a:pPr>
            <a:r>
              <a:rPr lang="nb-NO" sz="2000" dirty="0">
                <a:latin typeface="Times" charset="0"/>
                <a:cs typeface="+mn-cs"/>
              </a:rPr>
              <a:t>Birgitte Bardot sa det slik:  Led meg ikke inn i fristelse – jeg kan gå selv.</a:t>
            </a:r>
          </a:p>
        </p:txBody>
      </p:sp>
    </p:spTree>
    <p:extLst>
      <p:ext uri="{BB962C8B-B14F-4D97-AF65-F5344CB8AC3E}">
        <p14:creationId xmlns:p14="http://schemas.microsoft.com/office/powerpoint/2010/main" val="19359302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685800" y="148746"/>
            <a:ext cx="7772400" cy="914400"/>
          </a:xfrm>
        </p:spPr>
        <p:txBody>
          <a:bodyPr>
            <a:normAutofit fontScale="90000"/>
          </a:bodyPr>
          <a:lstStyle/>
          <a:p>
            <a:pPr eaLnBrk="1" hangingPunct="1">
              <a:defRPr/>
            </a:pPr>
            <a:r>
              <a:rPr lang="nb-NO" dirty="0">
                <a:cs typeface="+mj-cs"/>
              </a:rPr>
              <a:t>Selger som ideskaper - Kunsten å få en ide</a:t>
            </a:r>
          </a:p>
        </p:txBody>
      </p:sp>
      <p:sp>
        <p:nvSpPr>
          <p:cNvPr id="259075" name="Text Box 3"/>
          <p:cNvSpPr txBox="1">
            <a:spLocks noChangeArrowheads="1"/>
          </p:cNvSpPr>
          <p:nvPr/>
        </p:nvSpPr>
        <p:spPr bwMode="auto">
          <a:xfrm>
            <a:off x="802380" y="1277280"/>
            <a:ext cx="7864475" cy="48013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defRPr/>
            </a:pPr>
            <a:r>
              <a:rPr lang="nb-NO" dirty="0">
                <a:latin typeface="Arial"/>
                <a:cs typeface="Arial"/>
              </a:rPr>
              <a:t>Måten å få gode ideer på er først å skaffe seg en omtrentlig oversikt over fakta, og på grunnlag av det formulere en foreløpig problemstilling.  Neste skritt er å gjette på en mulig løsning.  Så bør en søke etter fakta eller data som kan styrke eller svekke den antatte løsningen.</a:t>
            </a:r>
          </a:p>
          <a:p>
            <a:pPr eaLnBrk="0" hangingPunct="0">
              <a:defRPr/>
            </a:pPr>
            <a:endParaRPr lang="nb-NO" dirty="0">
              <a:latin typeface="Arial"/>
              <a:cs typeface="Arial"/>
            </a:endParaRPr>
          </a:p>
          <a:p>
            <a:pPr eaLnBrk="0" hangingPunct="0">
              <a:defRPr/>
            </a:pPr>
            <a:r>
              <a:rPr lang="nb-NO" dirty="0">
                <a:latin typeface="Arial"/>
                <a:cs typeface="Arial"/>
              </a:rPr>
              <a:t>Men det krever like mye et intuitivt grep som stringent tenkning, at en like mye lar fantasien som logikken slippe til.  Og at en ikke bare følger syllogismens regler for følgeriktige slutninger, men at en kan grovsortere det som er relevant og irrelevant.</a:t>
            </a:r>
          </a:p>
          <a:p>
            <a:pPr eaLnBrk="0" hangingPunct="0">
              <a:defRPr/>
            </a:pPr>
            <a:endParaRPr lang="nb-NO" dirty="0">
              <a:latin typeface="Arial"/>
              <a:cs typeface="Arial"/>
            </a:endParaRPr>
          </a:p>
          <a:p>
            <a:pPr eaLnBrk="0" hangingPunct="0">
              <a:defRPr/>
            </a:pPr>
            <a:r>
              <a:rPr lang="nb-NO" dirty="0">
                <a:latin typeface="Arial"/>
                <a:cs typeface="Arial"/>
              </a:rPr>
              <a:t>Intuisjonen er jo evnen til å ane sammenhenger  som bare i etterskudd viser seg å holde.  Derfor er det også ofte fruktbart bevisst å hensette seg i forvirring, for å ryste seg ut av de gamle tankesporene som alle følger med søvngjengeraktig sikkerhet.</a:t>
            </a:r>
          </a:p>
          <a:p>
            <a:pPr eaLnBrk="0" hangingPunct="0">
              <a:defRPr/>
            </a:pPr>
            <a:r>
              <a:rPr lang="nb-NO" dirty="0">
                <a:latin typeface="Arial"/>
                <a:cs typeface="Arial"/>
              </a:rPr>
              <a:t>Det kreative grep er altså å kunne gripe det essensielle faktum som andre ignorerer, selv når en ikke ennå kan gjøre rede for prinsippene som gjør faktumet essensielt.</a:t>
            </a:r>
          </a:p>
        </p:txBody>
      </p:sp>
    </p:spTree>
    <p:extLst>
      <p:ext uri="{BB962C8B-B14F-4D97-AF65-F5344CB8AC3E}">
        <p14:creationId xmlns:p14="http://schemas.microsoft.com/office/powerpoint/2010/main" val="29159443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a:xfrm>
            <a:off x="500034" y="-68622"/>
            <a:ext cx="8143932" cy="1143000"/>
          </a:xfrm>
        </p:spPr>
        <p:txBody>
          <a:bodyPr/>
          <a:lstStyle/>
          <a:p>
            <a:pPr eaLnBrk="1" hangingPunct="1">
              <a:defRPr/>
            </a:pPr>
            <a:r>
              <a:rPr lang="nb-NO" dirty="0">
                <a:cs typeface="+mj-cs"/>
              </a:rPr>
              <a:t>Kunsten å få en ide (forts)</a:t>
            </a:r>
          </a:p>
        </p:txBody>
      </p:sp>
      <p:sp>
        <p:nvSpPr>
          <p:cNvPr id="260099" name="Text Box 3"/>
          <p:cNvSpPr txBox="1">
            <a:spLocks noChangeArrowheads="1"/>
          </p:cNvSpPr>
          <p:nvPr/>
        </p:nvSpPr>
        <p:spPr bwMode="auto">
          <a:xfrm>
            <a:off x="669925" y="951301"/>
            <a:ext cx="8169275" cy="53245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defRPr/>
            </a:pPr>
            <a:r>
              <a:rPr lang="nb-NO" sz="2000" dirty="0">
                <a:latin typeface="Arial"/>
                <a:cs typeface="Arial"/>
              </a:rPr>
              <a:t>Det samme gjelder for handlingens menn og kvinner som for tenkningens:  De må kunne treffe beslutninger på grunnlag av ufullstendig informasjon, ta avgjørelser der det er få holdepunkter, ofte uten vanlige data.</a:t>
            </a:r>
          </a:p>
          <a:p>
            <a:pPr eaLnBrk="0" hangingPunct="0">
              <a:defRPr/>
            </a:pPr>
            <a:endParaRPr lang="nb-NO" sz="2000" dirty="0">
              <a:latin typeface="Arial"/>
              <a:cs typeface="Arial"/>
            </a:endParaRPr>
          </a:p>
          <a:p>
            <a:pPr eaLnBrk="0" hangingPunct="0">
              <a:defRPr/>
            </a:pPr>
            <a:r>
              <a:rPr lang="nb-NO" sz="2000" dirty="0">
                <a:latin typeface="Arial"/>
                <a:cs typeface="Arial"/>
              </a:rPr>
              <a:t>Kort sagt: Jo mindre konsentrert man tenker, desto bedre ideer får man. </a:t>
            </a:r>
          </a:p>
          <a:p>
            <a:pPr eaLnBrk="0" hangingPunct="0">
              <a:defRPr/>
            </a:pPr>
            <a:endParaRPr lang="nb-NO" sz="2000" dirty="0">
              <a:latin typeface="Arial"/>
              <a:cs typeface="Arial"/>
            </a:endParaRPr>
          </a:p>
          <a:p>
            <a:pPr eaLnBrk="0" hangingPunct="0">
              <a:defRPr/>
            </a:pPr>
            <a:r>
              <a:rPr lang="nb-NO" sz="2000" dirty="0">
                <a:latin typeface="Arial"/>
                <a:cs typeface="Arial"/>
              </a:rPr>
              <a:t>Eksperten vet at logisk tenkning er utmerket for computere som regner fort, men at den går alt for sent for mennesker som selv kan ta avgjørelser.</a:t>
            </a:r>
          </a:p>
          <a:p>
            <a:pPr eaLnBrk="0" hangingPunct="0">
              <a:defRPr/>
            </a:pPr>
            <a:endParaRPr lang="nb-NO" sz="2000" dirty="0">
              <a:latin typeface="Arial"/>
              <a:cs typeface="Arial"/>
            </a:endParaRPr>
          </a:p>
          <a:p>
            <a:pPr eaLnBrk="0" hangingPunct="0">
              <a:defRPr/>
            </a:pPr>
            <a:r>
              <a:rPr lang="nb-NO" sz="2000" dirty="0">
                <a:latin typeface="Arial"/>
                <a:cs typeface="Arial"/>
              </a:rPr>
              <a:t>En stormester i sjakk har alle fakta på bordet, men kunne ikke spille uten å ignorere de fleste muligheter de gir til fordel for et skjønnsomt overblikk.  Den vinner, som kan ane hvordan helhetsbildet stadig forandres, og samtidig ha et blikk for den kritiske detalj, trekket som gir matt. </a:t>
            </a:r>
          </a:p>
        </p:txBody>
      </p:sp>
    </p:spTree>
    <p:extLst>
      <p:ext uri="{BB962C8B-B14F-4D97-AF65-F5344CB8AC3E}">
        <p14:creationId xmlns:p14="http://schemas.microsoft.com/office/powerpoint/2010/main" val="14941465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p:txBody>
          <a:bodyPr>
            <a:normAutofit fontScale="90000"/>
          </a:bodyPr>
          <a:lstStyle/>
          <a:p>
            <a:pPr eaLnBrk="1" hangingPunct="1">
              <a:defRPr/>
            </a:pPr>
            <a:r>
              <a:rPr lang="nb-NO">
                <a:cs typeface="+mj-cs"/>
              </a:rPr>
              <a:t>Den geniale, feiltolerante organisasjon</a:t>
            </a:r>
          </a:p>
        </p:txBody>
      </p:sp>
      <p:sp>
        <p:nvSpPr>
          <p:cNvPr id="261123" name="Text Box 3"/>
          <p:cNvSpPr txBox="1">
            <a:spLocks noChangeArrowheads="1"/>
          </p:cNvSpPr>
          <p:nvPr/>
        </p:nvSpPr>
        <p:spPr bwMode="auto">
          <a:xfrm>
            <a:off x="585951" y="1693863"/>
            <a:ext cx="8169275" cy="3749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defRPr/>
            </a:pPr>
            <a:r>
              <a:rPr lang="nb-NO" sz="2000" dirty="0">
                <a:latin typeface="Times" charset="0"/>
                <a:cs typeface="+mn-cs"/>
              </a:rPr>
              <a:t>Mange tror at geniene aldri tar feil.  Det motsatte er tilfelle.  Store genier gjør grandiose feil.  Oppgaven består derfor ikke i å unngå feil.  Tvert i mot.  </a:t>
            </a:r>
            <a:r>
              <a:rPr lang="nb-NO" sz="2000" dirty="0" err="1">
                <a:latin typeface="Times" charset="0"/>
                <a:cs typeface="+mn-cs"/>
              </a:rPr>
              <a:t>Kepler</a:t>
            </a:r>
            <a:r>
              <a:rPr lang="nb-NO" sz="2000" dirty="0">
                <a:latin typeface="Times" charset="0"/>
                <a:cs typeface="+mn-cs"/>
              </a:rPr>
              <a:t> for eksempel, fant formelen for planetenes baner ved riv ruskende gale forutsetninger koplet sammen med en del feilslutninger.</a:t>
            </a:r>
          </a:p>
          <a:p>
            <a:pPr eaLnBrk="0" hangingPunct="0">
              <a:defRPr/>
            </a:pPr>
            <a:r>
              <a:rPr lang="nb-NO" sz="2000" dirty="0">
                <a:latin typeface="Times" charset="0"/>
                <a:cs typeface="+mn-cs"/>
              </a:rPr>
              <a:t>Det oppgaven derfor består i er å gjøre feil fort, og så korrigere dem raskt.  Det er de færreste gitt å finne sannheten, men de fleste kan finne feil.  En god leder er en som gjør klart at feil er forventet, og at de som finner feil som kan rettes på blir belønnet. </a:t>
            </a:r>
          </a:p>
          <a:p>
            <a:pPr eaLnBrk="0" hangingPunct="0">
              <a:defRPr/>
            </a:pPr>
            <a:endParaRPr lang="nb-NO" sz="2000" dirty="0">
              <a:latin typeface="Times" charset="0"/>
              <a:cs typeface="+mn-cs"/>
            </a:endParaRPr>
          </a:p>
          <a:p>
            <a:pPr eaLnBrk="0" hangingPunct="0">
              <a:defRPr/>
            </a:pPr>
            <a:r>
              <a:rPr lang="nb-NO" sz="2000" dirty="0">
                <a:latin typeface="Times" charset="0"/>
                <a:cs typeface="+mn-cs"/>
              </a:rPr>
              <a:t>Kort sagt: Å feile er menneskelig.  Å legge skylda på andre er enda mer menneskelig.  Å ordne virksomheten slik at feil fort finnes, premieres og korrigeres av vanlige dødelige er genial organisasjon.</a:t>
            </a:r>
          </a:p>
        </p:txBody>
      </p:sp>
    </p:spTree>
    <p:extLst>
      <p:ext uri="{BB962C8B-B14F-4D97-AF65-F5344CB8AC3E}">
        <p14:creationId xmlns:p14="http://schemas.microsoft.com/office/powerpoint/2010/main" val="33773696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p:txBody>
          <a:bodyPr/>
          <a:lstStyle/>
          <a:p>
            <a:pPr eaLnBrk="1" hangingPunct="1">
              <a:defRPr/>
            </a:pPr>
            <a:r>
              <a:rPr lang="nb-NO">
                <a:cs typeface="+mj-cs"/>
              </a:rPr>
              <a:t>De store feil</a:t>
            </a:r>
          </a:p>
        </p:txBody>
      </p:sp>
      <p:sp>
        <p:nvSpPr>
          <p:cNvPr id="283651" name="Text Box 3"/>
          <p:cNvSpPr txBox="1">
            <a:spLocks noChangeArrowheads="1"/>
          </p:cNvSpPr>
          <p:nvPr/>
        </p:nvSpPr>
        <p:spPr bwMode="auto">
          <a:xfrm>
            <a:off x="746125" y="1267400"/>
            <a:ext cx="7790823"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defTabSz="762000" eaLnBrk="0" hangingPunct="0">
              <a:defRPr sz="2400">
                <a:solidFill>
                  <a:schemeClr val="tx1"/>
                </a:solidFill>
                <a:latin typeface="Times New Roman" charset="0"/>
                <a:ea typeface="ＭＳ Ｐゴシック" charset="0"/>
              </a:defRPr>
            </a:lvl1pPr>
            <a:lvl2pPr marL="571500" defTabSz="762000" eaLnBrk="0" hangingPunct="0">
              <a:defRPr sz="2400">
                <a:solidFill>
                  <a:schemeClr val="tx1"/>
                </a:solidFill>
                <a:latin typeface="Times New Roman" charset="0"/>
                <a:ea typeface="ＭＳ Ｐゴシック" charset="0"/>
              </a:defRPr>
            </a:lvl2pPr>
            <a:lvl3pPr marL="1143000" defTabSz="762000" eaLnBrk="0" hangingPunct="0">
              <a:defRPr sz="2400">
                <a:solidFill>
                  <a:schemeClr val="tx1"/>
                </a:solidFill>
                <a:latin typeface="Times New Roman" charset="0"/>
                <a:ea typeface="ＭＳ Ｐゴシック" charset="0"/>
              </a:defRPr>
            </a:lvl3pPr>
            <a:lvl4pPr marL="1714500" defTabSz="762000" eaLnBrk="0" hangingPunct="0">
              <a:defRPr sz="2400">
                <a:solidFill>
                  <a:schemeClr val="tx1"/>
                </a:solidFill>
                <a:latin typeface="Times New Roman" charset="0"/>
                <a:ea typeface="ＭＳ Ｐゴシック" charset="0"/>
              </a:defRPr>
            </a:lvl4pPr>
            <a:lvl5pPr marL="2286000" defTabSz="762000" eaLnBrk="0" hangingPunct="0">
              <a:defRPr sz="2400">
                <a:solidFill>
                  <a:schemeClr val="tx1"/>
                </a:solidFill>
                <a:latin typeface="Times New Roman" charset="0"/>
                <a:ea typeface="ＭＳ Ｐゴシック" charset="0"/>
              </a:defRPr>
            </a:lvl5pPr>
            <a:lvl6pPr marL="2743200" defTabSz="762000" eaLnBrk="0" fontAlgn="base" hangingPunct="0">
              <a:spcBef>
                <a:spcPct val="0"/>
              </a:spcBef>
              <a:spcAft>
                <a:spcPct val="0"/>
              </a:spcAft>
              <a:defRPr sz="2400">
                <a:solidFill>
                  <a:schemeClr val="tx1"/>
                </a:solidFill>
                <a:latin typeface="Times New Roman" charset="0"/>
                <a:ea typeface="ＭＳ Ｐゴシック" charset="0"/>
              </a:defRPr>
            </a:lvl6pPr>
            <a:lvl7pPr marL="3200400" defTabSz="762000" eaLnBrk="0" fontAlgn="base" hangingPunct="0">
              <a:spcBef>
                <a:spcPct val="0"/>
              </a:spcBef>
              <a:spcAft>
                <a:spcPct val="0"/>
              </a:spcAft>
              <a:defRPr sz="2400">
                <a:solidFill>
                  <a:schemeClr val="tx1"/>
                </a:solidFill>
                <a:latin typeface="Times New Roman" charset="0"/>
                <a:ea typeface="ＭＳ Ｐゴシック" charset="0"/>
              </a:defRPr>
            </a:lvl7pPr>
            <a:lvl8pPr marL="3657600" defTabSz="762000" eaLnBrk="0" fontAlgn="base" hangingPunct="0">
              <a:spcBef>
                <a:spcPct val="0"/>
              </a:spcBef>
              <a:spcAft>
                <a:spcPct val="0"/>
              </a:spcAft>
              <a:defRPr sz="2400">
                <a:solidFill>
                  <a:schemeClr val="tx1"/>
                </a:solidFill>
                <a:latin typeface="Times New Roman" charset="0"/>
                <a:ea typeface="ＭＳ Ｐゴシック" charset="0"/>
              </a:defRPr>
            </a:lvl8pPr>
            <a:lvl9pPr marL="4114800" defTabSz="7620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nb-NO" sz="2000" dirty="0">
                <a:latin typeface="Arial"/>
                <a:cs typeface="Arial"/>
              </a:rPr>
              <a:t>Om det finnes noen trøst, må det være at selv store personligheter gjør store feil.  </a:t>
            </a:r>
          </a:p>
        </p:txBody>
      </p:sp>
      <p:sp>
        <p:nvSpPr>
          <p:cNvPr id="283652" name="Text Box 4"/>
          <p:cNvSpPr txBox="1">
            <a:spLocks noChangeArrowheads="1"/>
          </p:cNvSpPr>
          <p:nvPr/>
        </p:nvSpPr>
        <p:spPr bwMode="auto">
          <a:xfrm>
            <a:off x="762000" y="2681288"/>
            <a:ext cx="5334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defTabSz="762000" eaLnBrk="0" hangingPunct="0">
              <a:defRPr sz="2400">
                <a:solidFill>
                  <a:schemeClr val="tx1"/>
                </a:solidFill>
                <a:latin typeface="Times New Roman" charset="0"/>
                <a:ea typeface="ＭＳ Ｐゴシック" charset="0"/>
              </a:defRPr>
            </a:lvl1pPr>
            <a:lvl2pPr marL="571500" defTabSz="762000" eaLnBrk="0" hangingPunct="0">
              <a:defRPr sz="2400">
                <a:solidFill>
                  <a:schemeClr val="tx1"/>
                </a:solidFill>
                <a:latin typeface="Times New Roman" charset="0"/>
                <a:ea typeface="ＭＳ Ｐゴシック" charset="0"/>
              </a:defRPr>
            </a:lvl2pPr>
            <a:lvl3pPr marL="1143000" defTabSz="762000" eaLnBrk="0" hangingPunct="0">
              <a:defRPr sz="2400">
                <a:solidFill>
                  <a:schemeClr val="tx1"/>
                </a:solidFill>
                <a:latin typeface="Times New Roman" charset="0"/>
                <a:ea typeface="ＭＳ Ｐゴシック" charset="0"/>
              </a:defRPr>
            </a:lvl3pPr>
            <a:lvl4pPr marL="1714500" defTabSz="762000" eaLnBrk="0" hangingPunct="0">
              <a:defRPr sz="2400">
                <a:solidFill>
                  <a:schemeClr val="tx1"/>
                </a:solidFill>
                <a:latin typeface="Times New Roman" charset="0"/>
                <a:ea typeface="ＭＳ Ｐゴシック" charset="0"/>
              </a:defRPr>
            </a:lvl4pPr>
            <a:lvl5pPr marL="2286000" defTabSz="762000" eaLnBrk="0" hangingPunct="0">
              <a:defRPr sz="2400">
                <a:solidFill>
                  <a:schemeClr val="tx1"/>
                </a:solidFill>
                <a:latin typeface="Times New Roman" charset="0"/>
                <a:ea typeface="ＭＳ Ｐゴシック" charset="0"/>
              </a:defRPr>
            </a:lvl5pPr>
            <a:lvl6pPr marL="2743200" defTabSz="762000" eaLnBrk="0" fontAlgn="base" hangingPunct="0">
              <a:spcBef>
                <a:spcPct val="0"/>
              </a:spcBef>
              <a:spcAft>
                <a:spcPct val="0"/>
              </a:spcAft>
              <a:defRPr sz="2400">
                <a:solidFill>
                  <a:schemeClr val="tx1"/>
                </a:solidFill>
                <a:latin typeface="Times New Roman" charset="0"/>
                <a:ea typeface="ＭＳ Ｐゴシック" charset="0"/>
              </a:defRPr>
            </a:lvl6pPr>
            <a:lvl7pPr marL="3200400" defTabSz="762000" eaLnBrk="0" fontAlgn="base" hangingPunct="0">
              <a:spcBef>
                <a:spcPct val="0"/>
              </a:spcBef>
              <a:spcAft>
                <a:spcPct val="0"/>
              </a:spcAft>
              <a:defRPr sz="2400">
                <a:solidFill>
                  <a:schemeClr val="tx1"/>
                </a:solidFill>
                <a:latin typeface="Times New Roman" charset="0"/>
                <a:ea typeface="ＭＳ Ｐゴシック" charset="0"/>
              </a:defRPr>
            </a:lvl7pPr>
            <a:lvl8pPr marL="3657600" defTabSz="762000" eaLnBrk="0" fontAlgn="base" hangingPunct="0">
              <a:spcBef>
                <a:spcPct val="0"/>
              </a:spcBef>
              <a:spcAft>
                <a:spcPct val="0"/>
              </a:spcAft>
              <a:defRPr sz="2400">
                <a:solidFill>
                  <a:schemeClr val="tx1"/>
                </a:solidFill>
                <a:latin typeface="Times New Roman" charset="0"/>
                <a:ea typeface="ＭＳ Ｐゴシック" charset="0"/>
              </a:defRPr>
            </a:lvl8pPr>
            <a:lvl9pPr marL="4114800" defTabSz="7620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endParaRPr lang="nb-NO" sz="2000">
              <a:cs typeface="+mn-cs"/>
            </a:endParaRPr>
          </a:p>
        </p:txBody>
      </p:sp>
      <p:sp>
        <p:nvSpPr>
          <p:cNvPr id="283653" name="Text Box 5"/>
          <p:cNvSpPr txBox="1">
            <a:spLocks noChangeArrowheads="1"/>
          </p:cNvSpPr>
          <p:nvPr/>
        </p:nvSpPr>
        <p:spPr bwMode="auto">
          <a:xfrm>
            <a:off x="186283" y="2029400"/>
            <a:ext cx="80010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defTabSz="762000" eaLnBrk="0" hangingPunct="0">
              <a:defRPr sz="2400">
                <a:solidFill>
                  <a:schemeClr val="tx1"/>
                </a:solidFill>
                <a:latin typeface="Times New Roman" charset="0"/>
                <a:ea typeface="ＭＳ Ｐゴシック" charset="0"/>
              </a:defRPr>
            </a:lvl1pPr>
            <a:lvl2pPr marL="571500" defTabSz="762000" eaLnBrk="0" hangingPunct="0">
              <a:defRPr sz="2400">
                <a:solidFill>
                  <a:schemeClr val="tx1"/>
                </a:solidFill>
                <a:latin typeface="Times New Roman" charset="0"/>
                <a:ea typeface="ＭＳ Ｐゴシック" charset="0"/>
              </a:defRPr>
            </a:lvl2pPr>
            <a:lvl3pPr marL="1143000" defTabSz="762000" eaLnBrk="0" hangingPunct="0">
              <a:defRPr sz="2400">
                <a:solidFill>
                  <a:schemeClr val="tx1"/>
                </a:solidFill>
                <a:latin typeface="Times New Roman" charset="0"/>
                <a:ea typeface="ＭＳ Ｐゴシック" charset="0"/>
              </a:defRPr>
            </a:lvl3pPr>
            <a:lvl4pPr marL="1714500" defTabSz="762000" eaLnBrk="0" hangingPunct="0">
              <a:defRPr sz="2400">
                <a:solidFill>
                  <a:schemeClr val="tx1"/>
                </a:solidFill>
                <a:latin typeface="Times New Roman" charset="0"/>
                <a:ea typeface="ＭＳ Ｐゴシック" charset="0"/>
              </a:defRPr>
            </a:lvl4pPr>
            <a:lvl5pPr marL="2286000" defTabSz="762000" eaLnBrk="0" hangingPunct="0">
              <a:defRPr sz="2400">
                <a:solidFill>
                  <a:schemeClr val="tx1"/>
                </a:solidFill>
                <a:latin typeface="Times New Roman" charset="0"/>
                <a:ea typeface="ＭＳ Ｐゴシック" charset="0"/>
              </a:defRPr>
            </a:lvl5pPr>
            <a:lvl6pPr marL="2743200" defTabSz="762000" eaLnBrk="0" fontAlgn="base" hangingPunct="0">
              <a:spcBef>
                <a:spcPct val="0"/>
              </a:spcBef>
              <a:spcAft>
                <a:spcPct val="0"/>
              </a:spcAft>
              <a:defRPr sz="2400">
                <a:solidFill>
                  <a:schemeClr val="tx1"/>
                </a:solidFill>
                <a:latin typeface="Times New Roman" charset="0"/>
                <a:ea typeface="ＭＳ Ｐゴシック" charset="0"/>
              </a:defRPr>
            </a:lvl6pPr>
            <a:lvl7pPr marL="3200400" defTabSz="762000" eaLnBrk="0" fontAlgn="base" hangingPunct="0">
              <a:spcBef>
                <a:spcPct val="0"/>
              </a:spcBef>
              <a:spcAft>
                <a:spcPct val="0"/>
              </a:spcAft>
              <a:defRPr sz="2400">
                <a:solidFill>
                  <a:schemeClr val="tx1"/>
                </a:solidFill>
                <a:latin typeface="Times New Roman" charset="0"/>
                <a:ea typeface="ＭＳ Ｐゴシック" charset="0"/>
              </a:defRPr>
            </a:lvl7pPr>
            <a:lvl8pPr marL="3657600" defTabSz="762000" eaLnBrk="0" fontAlgn="base" hangingPunct="0">
              <a:spcBef>
                <a:spcPct val="0"/>
              </a:spcBef>
              <a:spcAft>
                <a:spcPct val="0"/>
              </a:spcAft>
              <a:defRPr sz="2400">
                <a:solidFill>
                  <a:schemeClr val="tx1"/>
                </a:solidFill>
                <a:latin typeface="Times New Roman" charset="0"/>
                <a:ea typeface="ＭＳ Ｐゴシック" charset="0"/>
              </a:defRPr>
            </a:lvl8pPr>
            <a:lvl9pPr marL="4114800" defTabSz="762000" eaLnBrk="0" fontAlgn="base" hangingPunct="0">
              <a:spcBef>
                <a:spcPct val="0"/>
              </a:spcBef>
              <a:spcAft>
                <a:spcPct val="0"/>
              </a:spcAft>
              <a:defRPr sz="2400">
                <a:solidFill>
                  <a:schemeClr val="tx1"/>
                </a:solidFill>
                <a:latin typeface="Times New Roman" charset="0"/>
                <a:ea typeface="ＭＳ Ｐゴシック" charset="0"/>
              </a:defRPr>
            </a:lvl9pPr>
          </a:lstStyle>
          <a:p>
            <a:pPr lvl="1" eaLnBrk="1" hangingPunct="1">
              <a:defRPr/>
            </a:pPr>
            <a:r>
              <a:rPr lang="nb-NO" sz="2000" dirty="0">
                <a:latin typeface="Arial"/>
                <a:cs typeface="Arial"/>
              </a:rPr>
              <a:t>For eksempel sa en av det forrige århundres største fysikere, lord Kelvin i 1890: </a:t>
            </a:r>
            <a:r>
              <a:rPr lang="ja-JP" altLang="nb-NO" sz="2000" i="1" dirty="0">
                <a:latin typeface="Arial"/>
                <a:cs typeface="Arial"/>
              </a:rPr>
              <a:t>”</a:t>
            </a:r>
            <a:r>
              <a:rPr lang="nb-NO" sz="2000" i="1" dirty="0">
                <a:latin typeface="Arial"/>
                <a:cs typeface="Arial"/>
              </a:rPr>
              <a:t>Flyvemaskiner tyngre enn luft er umulig!</a:t>
            </a:r>
            <a:r>
              <a:rPr lang="ja-JP" altLang="nb-NO" sz="2000" i="1" dirty="0">
                <a:latin typeface="Arial"/>
                <a:cs typeface="Arial"/>
              </a:rPr>
              <a:t>”</a:t>
            </a:r>
            <a:r>
              <a:rPr lang="nb-NO" sz="2000" dirty="0">
                <a:latin typeface="Arial"/>
                <a:cs typeface="Arial"/>
              </a:rPr>
              <a:t>  </a:t>
            </a:r>
            <a:endParaRPr lang="nb-NO" dirty="0">
              <a:latin typeface="Arial"/>
              <a:cs typeface="Arial"/>
            </a:endParaRPr>
          </a:p>
        </p:txBody>
      </p:sp>
      <p:sp>
        <p:nvSpPr>
          <p:cNvPr id="283654" name="Text Box 6"/>
          <p:cNvSpPr txBox="1">
            <a:spLocks noChangeArrowheads="1"/>
          </p:cNvSpPr>
          <p:nvPr/>
        </p:nvSpPr>
        <p:spPr bwMode="auto">
          <a:xfrm>
            <a:off x="186283" y="3020000"/>
            <a:ext cx="7924800" cy="1006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defTabSz="762000" eaLnBrk="0" hangingPunct="0">
              <a:defRPr sz="2400">
                <a:solidFill>
                  <a:schemeClr val="tx1"/>
                </a:solidFill>
                <a:latin typeface="Times New Roman" charset="0"/>
                <a:ea typeface="ＭＳ Ｐゴシック" charset="0"/>
              </a:defRPr>
            </a:lvl1pPr>
            <a:lvl2pPr marL="571500" defTabSz="762000" eaLnBrk="0" hangingPunct="0">
              <a:defRPr sz="2400">
                <a:solidFill>
                  <a:schemeClr val="tx1"/>
                </a:solidFill>
                <a:latin typeface="Times New Roman" charset="0"/>
                <a:ea typeface="ＭＳ Ｐゴシック" charset="0"/>
              </a:defRPr>
            </a:lvl2pPr>
            <a:lvl3pPr marL="1143000" defTabSz="762000" eaLnBrk="0" hangingPunct="0">
              <a:defRPr sz="2400">
                <a:solidFill>
                  <a:schemeClr val="tx1"/>
                </a:solidFill>
                <a:latin typeface="Times New Roman" charset="0"/>
                <a:ea typeface="ＭＳ Ｐゴシック" charset="0"/>
              </a:defRPr>
            </a:lvl3pPr>
            <a:lvl4pPr marL="1714500" defTabSz="762000" eaLnBrk="0" hangingPunct="0">
              <a:defRPr sz="2400">
                <a:solidFill>
                  <a:schemeClr val="tx1"/>
                </a:solidFill>
                <a:latin typeface="Times New Roman" charset="0"/>
                <a:ea typeface="ＭＳ Ｐゴシック" charset="0"/>
              </a:defRPr>
            </a:lvl4pPr>
            <a:lvl5pPr marL="2286000" defTabSz="762000" eaLnBrk="0" hangingPunct="0">
              <a:defRPr sz="2400">
                <a:solidFill>
                  <a:schemeClr val="tx1"/>
                </a:solidFill>
                <a:latin typeface="Times New Roman" charset="0"/>
                <a:ea typeface="ＭＳ Ｐゴシック" charset="0"/>
              </a:defRPr>
            </a:lvl5pPr>
            <a:lvl6pPr marL="2743200" defTabSz="762000" eaLnBrk="0" fontAlgn="base" hangingPunct="0">
              <a:spcBef>
                <a:spcPct val="0"/>
              </a:spcBef>
              <a:spcAft>
                <a:spcPct val="0"/>
              </a:spcAft>
              <a:defRPr sz="2400">
                <a:solidFill>
                  <a:schemeClr val="tx1"/>
                </a:solidFill>
                <a:latin typeface="Times New Roman" charset="0"/>
                <a:ea typeface="ＭＳ Ｐゴシック" charset="0"/>
              </a:defRPr>
            </a:lvl6pPr>
            <a:lvl7pPr marL="3200400" defTabSz="762000" eaLnBrk="0" fontAlgn="base" hangingPunct="0">
              <a:spcBef>
                <a:spcPct val="0"/>
              </a:spcBef>
              <a:spcAft>
                <a:spcPct val="0"/>
              </a:spcAft>
              <a:defRPr sz="2400">
                <a:solidFill>
                  <a:schemeClr val="tx1"/>
                </a:solidFill>
                <a:latin typeface="Times New Roman" charset="0"/>
                <a:ea typeface="ＭＳ Ｐゴシック" charset="0"/>
              </a:defRPr>
            </a:lvl7pPr>
            <a:lvl8pPr marL="3657600" defTabSz="762000" eaLnBrk="0" fontAlgn="base" hangingPunct="0">
              <a:spcBef>
                <a:spcPct val="0"/>
              </a:spcBef>
              <a:spcAft>
                <a:spcPct val="0"/>
              </a:spcAft>
              <a:defRPr sz="2400">
                <a:solidFill>
                  <a:schemeClr val="tx1"/>
                </a:solidFill>
                <a:latin typeface="Times New Roman" charset="0"/>
                <a:ea typeface="ＭＳ Ｐゴシック" charset="0"/>
              </a:defRPr>
            </a:lvl8pPr>
            <a:lvl9pPr marL="4114800" defTabSz="762000" eaLnBrk="0" fontAlgn="base" hangingPunct="0">
              <a:spcBef>
                <a:spcPct val="0"/>
              </a:spcBef>
              <a:spcAft>
                <a:spcPct val="0"/>
              </a:spcAft>
              <a:defRPr sz="2400">
                <a:solidFill>
                  <a:schemeClr val="tx1"/>
                </a:solidFill>
                <a:latin typeface="Times New Roman" charset="0"/>
                <a:ea typeface="ＭＳ Ｐゴシック" charset="0"/>
              </a:defRPr>
            </a:lvl9pPr>
          </a:lstStyle>
          <a:p>
            <a:pPr lvl="1" eaLnBrk="1" hangingPunct="1">
              <a:defRPr/>
            </a:pPr>
            <a:r>
              <a:rPr lang="nb-NO" sz="2000" dirty="0">
                <a:latin typeface="Arial"/>
                <a:cs typeface="Arial"/>
              </a:rPr>
              <a:t>Thomas Edison som stadig var utsatt for folk som ville stjele hans oppfinnelser sa i 1915 at </a:t>
            </a:r>
            <a:r>
              <a:rPr lang="ja-JP" altLang="nb-NO" sz="2000" i="1" dirty="0">
                <a:latin typeface="Arial"/>
                <a:cs typeface="Arial"/>
              </a:rPr>
              <a:t>”</a:t>
            </a:r>
            <a:r>
              <a:rPr lang="nb-NO" sz="2000" i="1" dirty="0">
                <a:latin typeface="Arial"/>
                <a:cs typeface="Arial"/>
              </a:rPr>
              <a:t>De vil aldri stjele grammofonen. Den er helt uten kommersiell verdi</a:t>
            </a:r>
            <a:r>
              <a:rPr lang="ja-JP" altLang="nb-NO" sz="2000" i="1" dirty="0">
                <a:latin typeface="Arial"/>
                <a:cs typeface="Arial"/>
              </a:rPr>
              <a:t>”</a:t>
            </a:r>
            <a:r>
              <a:rPr lang="nb-NO" sz="2000" i="1" dirty="0">
                <a:latin typeface="Arial"/>
                <a:cs typeface="Arial"/>
              </a:rPr>
              <a:t>.</a:t>
            </a:r>
            <a:endParaRPr lang="nb-NO" dirty="0">
              <a:latin typeface="Arial"/>
              <a:cs typeface="Arial"/>
            </a:endParaRPr>
          </a:p>
        </p:txBody>
      </p:sp>
      <p:sp>
        <p:nvSpPr>
          <p:cNvPr id="283655" name="Text Box 7"/>
          <p:cNvSpPr txBox="1">
            <a:spLocks noChangeArrowheads="1"/>
          </p:cNvSpPr>
          <p:nvPr/>
        </p:nvSpPr>
        <p:spPr bwMode="auto">
          <a:xfrm>
            <a:off x="246608" y="4254296"/>
            <a:ext cx="8016875" cy="16927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defTabSz="762000" eaLnBrk="0" hangingPunct="0">
              <a:defRPr sz="2400">
                <a:solidFill>
                  <a:schemeClr val="tx1"/>
                </a:solidFill>
                <a:latin typeface="Times New Roman" charset="0"/>
                <a:ea typeface="ＭＳ Ｐゴシック" charset="0"/>
              </a:defRPr>
            </a:lvl1pPr>
            <a:lvl2pPr marL="571500" defTabSz="762000" eaLnBrk="0" hangingPunct="0">
              <a:defRPr sz="2400">
                <a:solidFill>
                  <a:schemeClr val="tx1"/>
                </a:solidFill>
                <a:latin typeface="Times New Roman" charset="0"/>
                <a:ea typeface="ＭＳ Ｐゴシック" charset="0"/>
              </a:defRPr>
            </a:lvl2pPr>
            <a:lvl3pPr marL="1143000" defTabSz="762000" eaLnBrk="0" hangingPunct="0">
              <a:defRPr sz="2400">
                <a:solidFill>
                  <a:schemeClr val="tx1"/>
                </a:solidFill>
                <a:latin typeface="Times New Roman" charset="0"/>
                <a:ea typeface="ＭＳ Ｐゴシック" charset="0"/>
              </a:defRPr>
            </a:lvl3pPr>
            <a:lvl4pPr marL="1714500" defTabSz="762000" eaLnBrk="0" hangingPunct="0">
              <a:defRPr sz="2400">
                <a:solidFill>
                  <a:schemeClr val="tx1"/>
                </a:solidFill>
                <a:latin typeface="Times New Roman" charset="0"/>
                <a:ea typeface="ＭＳ Ｐゴシック" charset="0"/>
              </a:defRPr>
            </a:lvl4pPr>
            <a:lvl5pPr marL="2286000" defTabSz="762000" eaLnBrk="0" hangingPunct="0">
              <a:defRPr sz="2400">
                <a:solidFill>
                  <a:schemeClr val="tx1"/>
                </a:solidFill>
                <a:latin typeface="Times New Roman" charset="0"/>
                <a:ea typeface="ＭＳ Ｐゴシック" charset="0"/>
              </a:defRPr>
            </a:lvl5pPr>
            <a:lvl6pPr marL="2743200" defTabSz="762000" eaLnBrk="0" fontAlgn="base" hangingPunct="0">
              <a:spcBef>
                <a:spcPct val="0"/>
              </a:spcBef>
              <a:spcAft>
                <a:spcPct val="0"/>
              </a:spcAft>
              <a:defRPr sz="2400">
                <a:solidFill>
                  <a:schemeClr val="tx1"/>
                </a:solidFill>
                <a:latin typeface="Times New Roman" charset="0"/>
                <a:ea typeface="ＭＳ Ｐゴシック" charset="0"/>
              </a:defRPr>
            </a:lvl6pPr>
            <a:lvl7pPr marL="3200400" defTabSz="762000" eaLnBrk="0" fontAlgn="base" hangingPunct="0">
              <a:spcBef>
                <a:spcPct val="0"/>
              </a:spcBef>
              <a:spcAft>
                <a:spcPct val="0"/>
              </a:spcAft>
              <a:defRPr sz="2400">
                <a:solidFill>
                  <a:schemeClr val="tx1"/>
                </a:solidFill>
                <a:latin typeface="Times New Roman" charset="0"/>
                <a:ea typeface="ＭＳ Ｐゴシック" charset="0"/>
              </a:defRPr>
            </a:lvl7pPr>
            <a:lvl8pPr marL="3657600" defTabSz="762000" eaLnBrk="0" fontAlgn="base" hangingPunct="0">
              <a:spcBef>
                <a:spcPct val="0"/>
              </a:spcBef>
              <a:spcAft>
                <a:spcPct val="0"/>
              </a:spcAft>
              <a:defRPr sz="2400">
                <a:solidFill>
                  <a:schemeClr val="tx1"/>
                </a:solidFill>
                <a:latin typeface="Times New Roman" charset="0"/>
                <a:ea typeface="ＭＳ Ｐゴシック" charset="0"/>
              </a:defRPr>
            </a:lvl8pPr>
            <a:lvl9pPr marL="4114800" defTabSz="762000" eaLnBrk="0" fontAlgn="base" hangingPunct="0">
              <a:spcBef>
                <a:spcPct val="0"/>
              </a:spcBef>
              <a:spcAft>
                <a:spcPct val="0"/>
              </a:spcAft>
              <a:defRPr sz="2400">
                <a:solidFill>
                  <a:schemeClr val="tx1"/>
                </a:solidFill>
                <a:latin typeface="Times New Roman" charset="0"/>
                <a:ea typeface="ＭＳ Ｐゴシック" charset="0"/>
              </a:defRPr>
            </a:lvl9pPr>
          </a:lstStyle>
          <a:p>
            <a:pPr lvl="1" eaLnBrk="1" hangingPunct="1">
              <a:defRPr/>
            </a:pPr>
            <a:r>
              <a:rPr lang="nb-NO" sz="2000" dirty="0">
                <a:latin typeface="Arial"/>
                <a:cs typeface="Arial"/>
              </a:rPr>
              <a:t>Den beste er kanskje fremsynet til lederen av US Patent Office som i 1899 foreslo for president McKinley at kontoret burde nedlegges med begrunnelsen </a:t>
            </a:r>
            <a:r>
              <a:rPr lang="ja-JP" altLang="nb-NO" sz="2000" i="1" dirty="0">
                <a:latin typeface="Arial"/>
                <a:cs typeface="Arial"/>
              </a:rPr>
              <a:t>”</a:t>
            </a:r>
            <a:r>
              <a:rPr lang="nb-NO" sz="2000" i="1" dirty="0">
                <a:latin typeface="Arial"/>
                <a:cs typeface="Arial"/>
              </a:rPr>
              <a:t>Alt som kan oppfinnes, er alt oppfunnet.</a:t>
            </a:r>
            <a:r>
              <a:rPr lang="ja-JP" altLang="nb-NO" sz="2000" i="1" dirty="0">
                <a:latin typeface="Arial"/>
                <a:cs typeface="Arial"/>
              </a:rPr>
              <a:t>”</a:t>
            </a:r>
            <a:endParaRPr lang="nb-NO" sz="2000" i="1" dirty="0">
              <a:latin typeface="Arial"/>
              <a:cs typeface="Arial"/>
            </a:endParaRPr>
          </a:p>
          <a:p>
            <a:pPr eaLnBrk="1" hangingPunct="1">
              <a:defRPr/>
            </a:pPr>
            <a:endParaRPr lang="nb-NO" dirty="0">
              <a:cs typeface="+mn-cs"/>
            </a:endParaRPr>
          </a:p>
        </p:txBody>
      </p:sp>
    </p:spTree>
    <p:extLst>
      <p:ext uri="{BB962C8B-B14F-4D97-AF65-F5344CB8AC3E}">
        <p14:creationId xmlns:p14="http://schemas.microsoft.com/office/powerpoint/2010/main" val="23311880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283652"/>
                                        </p:tgtEl>
                                        <p:attrNameLst>
                                          <p:attrName>style.visibility</p:attrName>
                                        </p:attrNameLst>
                                      </p:cBhvr>
                                      <p:to>
                                        <p:strVal val="visible"/>
                                      </p:to>
                                    </p:set>
                                    <p:anim calcmode="lin" valueType="num">
                                      <p:cBhvr additive="base">
                                        <p:cTn id="7" dur="500" fill="hold"/>
                                        <p:tgtEl>
                                          <p:spTgt spid="283652"/>
                                        </p:tgtEl>
                                        <p:attrNameLst>
                                          <p:attrName>ppt_x</p:attrName>
                                        </p:attrNameLst>
                                      </p:cBhvr>
                                      <p:tavLst>
                                        <p:tav tm="0">
                                          <p:val>
                                            <p:strVal val="0-#ppt_w/2"/>
                                          </p:val>
                                        </p:tav>
                                        <p:tav tm="100000">
                                          <p:val>
                                            <p:strVal val="#ppt_x"/>
                                          </p:val>
                                        </p:tav>
                                      </p:tavLst>
                                    </p:anim>
                                    <p:anim calcmode="lin" valueType="num">
                                      <p:cBhvr additive="base">
                                        <p:cTn id="8" dur="500" fill="hold"/>
                                        <p:tgtEl>
                                          <p:spTgt spid="28365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3653"/>
                                        </p:tgtEl>
                                        <p:attrNameLst>
                                          <p:attrName>style.visibility</p:attrName>
                                        </p:attrNameLst>
                                      </p:cBhvr>
                                      <p:to>
                                        <p:strVal val="visible"/>
                                      </p:to>
                                    </p:set>
                                    <p:anim calcmode="lin" valueType="num">
                                      <p:cBhvr additive="base">
                                        <p:cTn id="13" dur="500" fill="hold"/>
                                        <p:tgtEl>
                                          <p:spTgt spid="283653"/>
                                        </p:tgtEl>
                                        <p:attrNameLst>
                                          <p:attrName>ppt_x</p:attrName>
                                        </p:attrNameLst>
                                      </p:cBhvr>
                                      <p:tavLst>
                                        <p:tav tm="0">
                                          <p:val>
                                            <p:strVal val="0-#ppt_w/2"/>
                                          </p:val>
                                        </p:tav>
                                        <p:tav tm="100000">
                                          <p:val>
                                            <p:strVal val="#ppt_x"/>
                                          </p:val>
                                        </p:tav>
                                      </p:tavLst>
                                    </p:anim>
                                    <p:anim calcmode="lin" valueType="num">
                                      <p:cBhvr additive="base">
                                        <p:cTn id="14" dur="500" fill="hold"/>
                                        <p:tgtEl>
                                          <p:spTgt spid="28365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83654"/>
                                        </p:tgtEl>
                                        <p:attrNameLst>
                                          <p:attrName>style.visibility</p:attrName>
                                        </p:attrNameLst>
                                      </p:cBhvr>
                                      <p:to>
                                        <p:strVal val="visible"/>
                                      </p:to>
                                    </p:set>
                                    <p:anim calcmode="lin" valueType="num">
                                      <p:cBhvr additive="base">
                                        <p:cTn id="19" dur="500" fill="hold"/>
                                        <p:tgtEl>
                                          <p:spTgt spid="283654"/>
                                        </p:tgtEl>
                                        <p:attrNameLst>
                                          <p:attrName>ppt_x</p:attrName>
                                        </p:attrNameLst>
                                      </p:cBhvr>
                                      <p:tavLst>
                                        <p:tav tm="0">
                                          <p:val>
                                            <p:strVal val="0-#ppt_w/2"/>
                                          </p:val>
                                        </p:tav>
                                        <p:tav tm="100000">
                                          <p:val>
                                            <p:strVal val="#ppt_x"/>
                                          </p:val>
                                        </p:tav>
                                      </p:tavLst>
                                    </p:anim>
                                    <p:anim calcmode="lin" valueType="num">
                                      <p:cBhvr additive="base">
                                        <p:cTn id="20" dur="500" fill="hold"/>
                                        <p:tgtEl>
                                          <p:spTgt spid="28365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83655"/>
                                        </p:tgtEl>
                                        <p:attrNameLst>
                                          <p:attrName>style.visibility</p:attrName>
                                        </p:attrNameLst>
                                      </p:cBhvr>
                                      <p:to>
                                        <p:strVal val="visible"/>
                                      </p:to>
                                    </p:set>
                                    <p:anim calcmode="lin" valueType="num">
                                      <p:cBhvr additive="base">
                                        <p:cTn id="25" dur="500" fill="hold"/>
                                        <p:tgtEl>
                                          <p:spTgt spid="283655"/>
                                        </p:tgtEl>
                                        <p:attrNameLst>
                                          <p:attrName>ppt_x</p:attrName>
                                        </p:attrNameLst>
                                      </p:cBhvr>
                                      <p:tavLst>
                                        <p:tav tm="0">
                                          <p:val>
                                            <p:strVal val="0-#ppt_w/2"/>
                                          </p:val>
                                        </p:tav>
                                        <p:tav tm="100000">
                                          <p:val>
                                            <p:strVal val="#ppt_x"/>
                                          </p:val>
                                        </p:tav>
                                      </p:tavLst>
                                    </p:anim>
                                    <p:anim calcmode="lin" valueType="num">
                                      <p:cBhvr additive="base">
                                        <p:cTn id="26" dur="500" fill="hold"/>
                                        <p:tgtEl>
                                          <p:spTgt spid="2836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2" grpId="0" autoUpdateAnimBg="0"/>
      <p:bldP spid="283653" grpId="0" autoUpdateAnimBg="0"/>
      <p:bldP spid="283654" grpId="0" autoUpdateAnimBg="0"/>
      <p:bldP spid="283655"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143932" cy="808097"/>
          </a:xfrm>
        </p:spPr>
        <p:txBody>
          <a:bodyPr/>
          <a:lstStyle/>
          <a:p>
            <a:r>
              <a:rPr lang="nb-NO" dirty="0"/>
              <a:t>Spådommer</a:t>
            </a:r>
          </a:p>
        </p:txBody>
      </p:sp>
      <p:sp>
        <p:nvSpPr>
          <p:cNvPr id="3" name="Content Placeholder 2"/>
          <p:cNvSpPr>
            <a:spLocks noGrp="1"/>
          </p:cNvSpPr>
          <p:nvPr>
            <p:ph idx="1"/>
          </p:nvPr>
        </p:nvSpPr>
        <p:spPr>
          <a:xfrm>
            <a:off x="500034" y="822536"/>
            <a:ext cx="8143932" cy="5454644"/>
          </a:xfrm>
        </p:spPr>
        <p:txBody>
          <a:bodyPr>
            <a:normAutofit fontScale="32500" lnSpcReduction="20000"/>
          </a:bodyPr>
          <a:lstStyle/>
          <a:p>
            <a:pPr lvl="1"/>
            <a:r>
              <a:rPr lang="nb-NO" sz="7800" i="1" dirty="0"/>
              <a:t>Datamaskiners vekt</a:t>
            </a:r>
            <a:br>
              <a:rPr lang="nb-NO" sz="7800" dirty="0"/>
            </a:br>
            <a:r>
              <a:rPr lang="nb-NO" sz="6000" dirty="0">
                <a:latin typeface="Arial"/>
                <a:ea typeface="ＭＳ Ｐゴシック" charset="0"/>
                <a:cs typeface="Arial"/>
              </a:rPr>
              <a:t>I fremtiden kan det hende at datamaskiner ikke vil veie mer enn 1,5 tonn.</a:t>
            </a:r>
            <a:br>
              <a:rPr lang="nb-NO" sz="6000" dirty="0">
                <a:latin typeface="Arial"/>
                <a:ea typeface="ＭＳ Ｐゴシック" charset="0"/>
                <a:cs typeface="Arial"/>
              </a:rPr>
            </a:br>
            <a:r>
              <a:rPr lang="nb-NO" sz="6000" i="1" dirty="0" err="1">
                <a:latin typeface="Arial"/>
                <a:ea typeface="ＭＳ Ｐゴシック" charset="0"/>
                <a:cs typeface="Arial"/>
              </a:rPr>
              <a:t>Popular</a:t>
            </a:r>
            <a:r>
              <a:rPr lang="nb-NO" sz="6000" i="1" dirty="0">
                <a:latin typeface="Arial"/>
                <a:ea typeface="ＭＳ Ｐゴシック" charset="0"/>
                <a:cs typeface="Arial"/>
              </a:rPr>
              <a:t> </a:t>
            </a:r>
            <a:r>
              <a:rPr lang="nb-NO" sz="6000" i="1" dirty="0" err="1">
                <a:latin typeface="Arial"/>
                <a:ea typeface="ＭＳ Ｐゴシック" charset="0"/>
                <a:cs typeface="Arial"/>
              </a:rPr>
              <a:t>Mechanics</a:t>
            </a:r>
            <a:r>
              <a:rPr lang="nb-NO" sz="6000" i="1" dirty="0">
                <a:latin typeface="Arial"/>
                <a:ea typeface="ＭＳ Ｐゴシック" charset="0"/>
                <a:cs typeface="Arial"/>
              </a:rPr>
              <a:t> spådom fra 1949.</a:t>
            </a:r>
            <a:endParaRPr lang="nb-NO" sz="2000" i="1" dirty="0">
              <a:latin typeface="Arial"/>
              <a:ea typeface="ＭＳ Ｐゴシック" charset="0"/>
              <a:cs typeface="Arial"/>
            </a:endParaRPr>
          </a:p>
          <a:p>
            <a:pPr marL="457200" lvl="1" indent="0">
              <a:buNone/>
            </a:pPr>
            <a:r>
              <a:rPr lang="nb-NO" sz="6000" dirty="0">
                <a:latin typeface="Arial"/>
                <a:ea typeface="ＭＳ Ｐゴシック" charset="0"/>
                <a:cs typeface="Arial"/>
              </a:rPr>
              <a:t> </a:t>
            </a:r>
          </a:p>
          <a:p>
            <a:pPr marL="800100" lvl="2" indent="0">
              <a:buNone/>
            </a:pPr>
            <a:r>
              <a:rPr lang="nb-NO" sz="6200" dirty="0">
                <a:latin typeface="Arial"/>
                <a:ea typeface="ＭＳ Ｐゴシック" charset="0"/>
                <a:cs typeface="Arial"/>
              </a:rPr>
              <a:t>Men hva... kan det brukes til?</a:t>
            </a:r>
            <a:br>
              <a:rPr lang="nb-NO" sz="6200" dirty="0">
                <a:latin typeface="Arial"/>
                <a:ea typeface="ＭＳ Ｐゴシック" charset="0"/>
                <a:cs typeface="Arial"/>
              </a:rPr>
            </a:br>
            <a:r>
              <a:rPr lang="nb-NO" sz="6200" i="1" dirty="0">
                <a:latin typeface="Arial"/>
                <a:ea typeface="ＭＳ Ｐゴシック" charset="0"/>
                <a:cs typeface="Arial"/>
              </a:rPr>
              <a:t>Ingeniør ved Advanced Computing Systems </a:t>
            </a:r>
            <a:r>
              <a:rPr lang="nb-NO" sz="6200" i="1" dirty="0" err="1">
                <a:latin typeface="Arial"/>
                <a:ea typeface="ＭＳ Ｐゴシック" charset="0"/>
                <a:cs typeface="Arial"/>
              </a:rPr>
              <a:t>Division</a:t>
            </a:r>
            <a:r>
              <a:rPr lang="nb-NO" sz="6200" i="1" dirty="0">
                <a:latin typeface="Arial"/>
                <a:ea typeface="ＭＳ Ｐゴシック" charset="0"/>
                <a:cs typeface="Arial"/>
              </a:rPr>
              <a:t> hos IBM snakket om mikrochips i 1968 - som også gjorde at datamaskiner kunne veie mindre enn 1,5 tonn. </a:t>
            </a:r>
          </a:p>
          <a:p>
            <a:pPr lvl="1"/>
            <a:endParaRPr lang="nb-NO" sz="7500" i="1" dirty="0"/>
          </a:p>
          <a:p>
            <a:pPr lvl="1"/>
            <a:r>
              <a:rPr lang="nb-NO" sz="7500" i="1" dirty="0"/>
              <a:t>Datamaskiners utbredelse</a:t>
            </a:r>
            <a:br>
              <a:rPr lang="nb-NO" sz="6200" dirty="0"/>
            </a:br>
            <a:r>
              <a:rPr lang="nb-NO" sz="6200" dirty="0">
                <a:latin typeface="Arial"/>
                <a:ea typeface="ＭＳ Ｐゴシック" charset="0"/>
                <a:cs typeface="Arial"/>
              </a:rPr>
              <a:t>Jeg tror det er et marked på verdensbasis på kanskje fem datamaskiner.</a:t>
            </a:r>
            <a:br>
              <a:rPr lang="nb-NO" sz="6200" dirty="0">
                <a:latin typeface="Arial"/>
                <a:ea typeface="ＭＳ Ｐゴシック" charset="0"/>
                <a:cs typeface="Arial"/>
              </a:rPr>
            </a:br>
            <a:r>
              <a:rPr lang="nb-NO" sz="6200" i="1" dirty="0">
                <a:latin typeface="Arial"/>
                <a:ea typeface="ＭＳ Ｐゴシック" charset="0"/>
                <a:cs typeface="Arial"/>
              </a:rPr>
              <a:t>Thomas Watson, styreformann i IBM, 1943 </a:t>
            </a:r>
          </a:p>
          <a:p>
            <a:pPr lvl="1">
              <a:buNone/>
            </a:pPr>
            <a:r>
              <a:rPr lang="nb-NO" sz="6200" dirty="0">
                <a:latin typeface="Arial"/>
                <a:ea typeface="ＭＳ Ｐゴシック" charset="0"/>
                <a:cs typeface="Arial"/>
              </a:rPr>
              <a:t>	</a:t>
            </a:r>
          </a:p>
          <a:p>
            <a:pPr lvl="1">
              <a:buNone/>
            </a:pPr>
            <a:r>
              <a:rPr lang="nb-NO" sz="6200" dirty="0">
                <a:latin typeface="Arial"/>
                <a:ea typeface="ＭＳ Ｐゴシック" charset="0"/>
                <a:cs typeface="Arial"/>
              </a:rPr>
              <a:t>	Det er ingen grunn til at noen skulle ønske å ha en datamaskin hjemme.</a:t>
            </a:r>
            <a:br>
              <a:rPr lang="nb-NO" sz="6200" dirty="0">
                <a:latin typeface="Arial"/>
                <a:ea typeface="ＭＳ Ｐゴシック" charset="0"/>
                <a:cs typeface="Arial"/>
              </a:rPr>
            </a:br>
            <a:r>
              <a:rPr lang="nb-NO" sz="6200" i="1" dirty="0">
                <a:latin typeface="Arial"/>
                <a:ea typeface="ＭＳ Ｐゴシック" charset="0"/>
                <a:cs typeface="Arial"/>
              </a:rPr>
              <a:t>Ken </a:t>
            </a:r>
            <a:r>
              <a:rPr lang="nb-NO" sz="6200" i="1" dirty="0" err="1">
                <a:latin typeface="Arial"/>
                <a:ea typeface="ＭＳ Ｐゴシック" charset="0"/>
                <a:cs typeface="Arial"/>
              </a:rPr>
              <a:t>Olson</a:t>
            </a:r>
            <a:r>
              <a:rPr lang="nb-NO" sz="6200" i="1" dirty="0">
                <a:latin typeface="Arial"/>
                <a:ea typeface="ＭＳ Ｐゴシック" charset="0"/>
                <a:cs typeface="Arial"/>
              </a:rPr>
              <a:t>, leder for Digital </a:t>
            </a:r>
            <a:r>
              <a:rPr lang="nb-NO" sz="6200" i="1" dirty="0" err="1">
                <a:latin typeface="Arial"/>
                <a:ea typeface="ＭＳ Ｐゴシック" charset="0"/>
                <a:cs typeface="Arial"/>
              </a:rPr>
              <a:t>Equipment</a:t>
            </a:r>
            <a:r>
              <a:rPr lang="nb-NO" sz="6200" i="1" dirty="0">
                <a:latin typeface="Arial"/>
                <a:ea typeface="ＭＳ Ｐゴシック" charset="0"/>
                <a:cs typeface="Arial"/>
              </a:rPr>
              <a:t> </a:t>
            </a:r>
            <a:r>
              <a:rPr lang="nb-NO" sz="6200" i="1" dirty="0" err="1">
                <a:latin typeface="Arial"/>
                <a:ea typeface="ＭＳ Ｐゴシック" charset="0"/>
                <a:cs typeface="Arial"/>
              </a:rPr>
              <a:t>Corp</a:t>
            </a:r>
            <a:r>
              <a:rPr lang="nb-NO" sz="6200" i="1" dirty="0">
                <a:latin typeface="Arial"/>
                <a:ea typeface="ＭＳ Ｐゴシック" charset="0"/>
                <a:cs typeface="Arial"/>
              </a:rPr>
              <a:t>, 1977 </a:t>
            </a:r>
          </a:p>
          <a:p>
            <a:endParaRPr lang="nb-NO" dirty="0"/>
          </a:p>
        </p:txBody>
      </p:sp>
    </p:spTree>
    <p:extLst>
      <p:ext uri="{BB962C8B-B14F-4D97-AF65-F5344CB8AC3E}">
        <p14:creationId xmlns:p14="http://schemas.microsoft.com/office/powerpoint/2010/main" val="19414888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00034" y="274638"/>
            <a:ext cx="8143932" cy="822065"/>
          </a:xfrm>
        </p:spPr>
        <p:txBody>
          <a:bodyPr/>
          <a:lstStyle/>
          <a:p>
            <a:r>
              <a:rPr lang="nb-NO" dirty="0"/>
              <a:t>Spådommer</a:t>
            </a:r>
          </a:p>
        </p:txBody>
      </p:sp>
      <p:sp>
        <p:nvSpPr>
          <p:cNvPr id="3" name="Plassholder for innhold 2"/>
          <p:cNvSpPr>
            <a:spLocks noGrp="1"/>
          </p:cNvSpPr>
          <p:nvPr>
            <p:ph idx="1"/>
          </p:nvPr>
        </p:nvSpPr>
        <p:spPr/>
        <p:txBody>
          <a:bodyPr/>
          <a:lstStyle/>
          <a:p>
            <a:r>
              <a:rPr lang="nb-NO" sz="2500" i="1" dirty="0"/>
              <a:t>Verdien av telefonen</a:t>
            </a:r>
            <a:br>
              <a:rPr lang="nb-NO" sz="2500" i="1" dirty="0"/>
            </a:br>
            <a:r>
              <a:rPr lang="nb-NO" dirty="0"/>
              <a:t>- Denne telefonen har for mange svakheter til å kunne bli ansett som et seriøst kommunikasjonsmiddel. Enheten har i seg selv ikke av noen verdi for oss.</a:t>
            </a:r>
            <a:br>
              <a:rPr lang="nb-NO" dirty="0"/>
            </a:br>
            <a:r>
              <a:rPr lang="nb-NO" i="1" dirty="0"/>
              <a:t>Internt Western Union-notat fra 1876</a:t>
            </a:r>
            <a:r>
              <a:rPr lang="nb-NO" dirty="0"/>
              <a:t>. Graham Bell valgte derfor å beholde patentet for sitt eget selskap AT&amp;T. </a:t>
            </a:r>
          </a:p>
          <a:p>
            <a:r>
              <a:rPr lang="nb-NO" sz="2500" i="1" dirty="0"/>
              <a:t>Verdien av radioen</a:t>
            </a:r>
            <a:br>
              <a:rPr lang="nb-NO" sz="2500" i="1" dirty="0"/>
            </a:br>
            <a:r>
              <a:rPr lang="nb-NO" dirty="0"/>
              <a:t>- Den trådløse musikkboksen har ingen tenkelig kommersiell verdi. Hvorfor vil noen betale for en beskjed sent til ingen spesielle? </a:t>
            </a:r>
            <a:r>
              <a:rPr lang="nb-NO" i="1" dirty="0"/>
              <a:t>En av David </a:t>
            </a:r>
            <a:r>
              <a:rPr lang="nb-NO" i="1" dirty="0" err="1"/>
              <a:t>Sarnodds</a:t>
            </a:r>
            <a:r>
              <a:rPr lang="nb-NO" i="1" dirty="0"/>
              <a:t> medarbeidere</a:t>
            </a:r>
            <a:r>
              <a:rPr lang="nb-NO" dirty="0"/>
              <a:t> i et svar på hans iver etter å investere i radioen. 1920-tallet. </a:t>
            </a:r>
          </a:p>
          <a:p>
            <a:endParaRPr lang="nb-NO" dirty="0"/>
          </a:p>
        </p:txBody>
      </p:sp>
    </p:spTree>
    <p:extLst>
      <p:ext uri="{BB962C8B-B14F-4D97-AF65-F5344CB8AC3E}">
        <p14:creationId xmlns:p14="http://schemas.microsoft.com/office/powerpoint/2010/main" val="2443332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Text Box 2"/>
          <p:cNvSpPr txBox="1">
            <a:spLocks noChangeArrowheads="1"/>
          </p:cNvSpPr>
          <p:nvPr/>
        </p:nvSpPr>
        <p:spPr bwMode="auto">
          <a:xfrm>
            <a:off x="1508125" y="1565275"/>
            <a:ext cx="5304050" cy="32316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nb-NO" sz="2800" i="1" dirty="0">
                <a:latin typeface="Times" charset="0"/>
                <a:cs typeface="+mn-cs"/>
              </a:rPr>
              <a:t>Kunsten er ikke å få en ide</a:t>
            </a:r>
          </a:p>
          <a:p>
            <a:pPr eaLnBrk="0" hangingPunct="0">
              <a:defRPr/>
            </a:pPr>
            <a:r>
              <a:rPr lang="nb-NO" sz="2800" i="1" dirty="0">
                <a:latin typeface="Times" charset="0"/>
                <a:cs typeface="+mn-cs"/>
              </a:rPr>
              <a:t>Enhver kan med letthet få to</a:t>
            </a:r>
          </a:p>
          <a:p>
            <a:pPr eaLnBrk="0" hangingPunct="0">
              <a:defRPr/>
            </a:pPr>
            <a:r>
              <a:rPr lang="nb-NO" sz="2800" i="1" dirty="0">
                <a:latin typeface="Times" charset="0"/>
                <a:cs typeface="+mn-cs"/>
              </a:rPr>
              <a:t>Kunsten den er</a:t>
            </a:r>
          </a:p>
          <a:p>
            <a:pPr eaLnBrk="0" hangingPunct="0">
              <a:defRPr/>
            </a:pPr>
            <a:r>
              <a:rPr lang="nb-NO" sz="2800" i="1" dirty="0">
                <a:latin typeface="Times" charset="0"/>
                <a:cs typeface="+mn-cs"/>
              </a:rPr>
              <a:t>Mellom to eller flere</a:t>
            </a:r>
          </a:p>
          <a:p>
            <a:pPr eaLnBrk="0" hangingPunct="0">
              <a:defRPr/>
            </a:pPr>
            <a:r>
              <a:rPr lang="nb-NO" sz="2800" i="1" dirty="0">
                <a:latin typeface="Times" charset="0"/>
                <a:cs typeface="+mn-cs"/>
              </a:rPr>
              <a:t>Ganske alminnelige hverdagside</a:t>
            </a:r>
            <a:r>
              <a:rPr lang="ja-JP" altLang="nb-NO" sz="2800" i="1" dirty="0">
                <a:latin typeface="Arial"/>
                <a:cs typeface="+mn-cs"/>
              </a:rPr>
              <a:t>’</a:t>
            </a:r>
            <a:r>
              <a:rPr lang="nb-NO" sz="2800" i="1" dirty="0">
                <a:latin typeface="Times" charset="0"/>
                <a:cs typeface="+mn-cs"/>
              </a:rPr>
              <a:t>r</a:t>
            </a:r>
          </a:p>
          <a:p>
            <a:pPr eaLnBrk="0" hangingPunct="0">
              <a:defRPr/>
            </a:pPr>
            <a:r>
              <a:rPr lang="nb-NO" sz="2800" i="1" dirty="0">
                <a:latin typeface="Times" charset="0"/>
                <a:cs typeface="+mn-cs"/>
              </a:rPr>
              <a:t>Å se hvilken en som er god</a:t>
            </a:r>
          </a:p>
          <a:p>
            <a:pPr eaLnBrk="0" hangingPunct="0">
              <a:defRPr/>
            </a:pPr>
            <a:r>
              <a:rPr lang="nb-NO" dirty="0">
                <a:latin typeface="Times" charset="0"/>
                <a:cs typeface="+mn-cs"/>
              </a:rPr>
              <a:t>			</a:t>
            </a:r>
          </a:p>
          <a:p>
            <a:pPr eaLnBrk="0" hangingPunct="0">
              <a:defRPr/>
            </a:pPr>
            <a:r>
              <a:rPr lang="nb-NO" i="1" dirty="0">
                <a:latin typeface="Times" charset="0"/>
                <a:cs typeface="+mn-cs"/>
              </a:rPr>
              <a:t>				</a:t>
            </a:r>
            <a:r>
              <a:rPr lang="nb-NO" i="1" dirty="0" err="1">
                <a:latin typeface="Times" charset="0"/>
                <a:cs typeface="+mn-cs"/>
              </a:rPr>
              <a:t>Piet</a:t>
            </a:r>
            <a:r>
              <a:rPr lang="nb-NO" i="1" dirty="0">
                <a:latin typeface="Times" charset="0"/>
                <a:cs typeface="+mn-cs"/>
              </a:rPr>
              <a:t> Hein</a:t>
            </a:r>
          </a:p>
        </p:txBody>
      </p:sp>
    </p:spTree>
    <p:extLst>
      <p:ext uri="{BB962C8B-B14F-4D97-AF65-F5344CB8AC3E}">
        <p14:creationId xmlns:p14="http://schemas.microsoft.com/office/powerpoint/2010/main" val="7083662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74638"/>
            <a:ext cx="8143932" cy="822065"/>
          </a:xfrm>
        </p:spPr>
        <p:txBody>
          <a:bodyPr/>
          <a:lstStyle/>
          <a:p>
            <a:r>
              <a:rPr lang="nb-NO" dirty="0"/>
              <a:t>Spådommer</a:t>
            </a:r>
          </a:p>
        </p:txBody>
      </p:sp>
      <p:sp>
        <p:nvSpPr>
          <p:cNvPr id="3" name="Content Placeholder 2"/>
          <p:cNvSpPr>
            <a:spLocks noGrp="1"/>
          </p:cNvSpPr>
          <p:nvPr>
            <p:ph idx="1"/>
          </p:nvPr>
        </p:nvSpPr>
        <p:spPr>
          <a:xfrm>
            <a:off x="500034" y="1139994"/>
            <a:ext cx="8143932" cy="4986171"/>
          </a:xfrm>
        </p:spPr>
        <p:txBody>
          <a:bodyPr>
            <a:normAutofit/>
          </a:bodyPr>
          <a:lstStyle/>
          <a:p>
            <a:r>
              <a:rPr lang="nb-NO" sz="2500" i="1" dirty="0"/>
              <a:t>Pakkeforsendelser</a:t>
            </a:r>
            <a:br>
              <a:rPr lang="nb-NO" dirty="0"/>
            </a:br>
            <a:r>
              <a:rPr lang="nb-NO" dirty="0"/>
              <a:t>Konseptet er interessant og velformulert, men for å kunne få noe bedre enn en «C» så må ideen være sannsynlig.</a:t>
            </a:r>
            <a:br>
              <a:rPr lang="nb-NO" dirty="0"/>
            </a:br>
            <a:r>
              <a:rPr lang="nb-NO" i="1" dirty="0"/>
              <a:t>En </a:t>
            </a:r>
            <a:r>
              <a:rPr lang="nb-NO" i="1" dirty="0" err="1"/>
              <a:t>Yale-proffessors</a:t>
            </a:r>
            <a:r>
              <a:rPr lang="nb-NO" i="1" dirty="0"/>
              <a:t> svar til Fred Smiths oppgave</a:t>
            </a:r>
            <a:r>
              <a:rPr lang="nb-NO" dirty="0"/>
              <a:t> der han foreslo pålitelige leveranser over hele USA innen neste dag. Smith grunnla senere FedEx. </a:t>
            </a:r>
          </a:p>
          <a:p>
            <a:r>
              <a:rPr lang="nb-NO" sz="2500" i="1" dirty="0"/>
              <a:t>Fjernhandel</a:t>
            </a:r>
            <a:r>
              <a:rPr lang="nb-NO" dirty="0"/>
              <a:t> er mulig, men det vil floppe - fordi kvinner liker å komme ut av huset, liker å holde i varer og liker å kunne ombestemme seg.</a:t>
            </a:r>
            <a:br>
              <a:rPr lang="nb-NO" dirty="0"/>
            </a:br>
            <a:r>
              <a:rPr lang="nb-NO" i="1" dirty="0"/>
              <a:t>TIME </a:t>
            </a:r>
            <a:r>
              <a:rPr lang="nb-NO" i="1" dirty="0" err="1"/>
              <a:t>Magazine</a:t>
            </a:r>
            <a:r>
              <a:rPr lang="nb-NO" i="1" dirty="0"/>
              <a:t> </a:t>
            </a:r>
            <a:r>
              <a:rPr lang="nb-NO" dirty="0"/>
              <a:t>avskrev i 1966 hele konseptet med netthandel. </a:t>
            </a:r>
          </a:p>
          <a:p>
            <a:r>
              <a:rPr lang="nb-NO" sz="2500" i="1" dirty="0"/>
              <a:t>Film</a:t>
            </a:r>
            <a:r>
              <a:rPr lang="nb-NO" b="1" dirty="0"/>
              <a:t> </a:t>
            </a:r>
            <a:r>
              <a:rPr lang="nb-NO" sz="2500" i="1" dirty="0"/>
              <a:t>med</a:t>
            </a:r>
            <a:r>
              <a:rPr lang="nb-NO" b="1" dirty="0"/>
              <a:t> </a:t>
            </a:r>
            <a:r>
              <a:rPr lang="nb-NO" sz="2500" i="1" dirty="0"/>
              <a:t>lyd</a:t>
            </a:r>
            <a:br>
              <a:rPr lang="nb-NO" dirty="0"/>
            </a:br>
            <a:r>
              <a:rPr lang="nb-NO" dirty="0"/>
              <a:t>Hvem i helvete ønsker å høre skuespillere snakke?</a:t>
            </a:r>
            <a:br>
              <a:rPr lang="nb-NO" dirty="0"/>
            </a:br>
            <a:r>
              <a:rPr lang="nb-NO" i="1" dirty="0"/>
              <a:t>H.M. Warner, Warner Brothers</a:t>
            </a:r>
            <a:r>
              <a:rPr lang="nb-NO" dirty="0"/>
              <a:t>, 1927. Trolig i forbindelse med innføring av lyd på film </a:t>
            </a:r>
          </a:p>
          <a:p>
            <a:endParaRPr lang="nb-NO" dirty="0"/>
          </a:p>
        </p:txBody>
      </p:sp>
    </p:spTree>
    <p:extLst>
      <p:ext uri="{BB962C8B-B14F-4D97-AF65-F5344CB8AC3E}">
        <p14:creationId xmlns:p14="http://schemas.microsoft.com/office/powerpoint/2010/main" val="32363848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Spådommer</a:t>
            </a:r>
          </a:p>
        </p:txBody>
      </p:sp>
      <p:sp>
        <p:nvSpPr>
          <p:cNvPr id="3" name="Content Placeholder 2"/>
          <p:cNvSpPr>
            <a:spLocks noGrp="1"/>
          </p:cNvSpPr>
          <p:nvPr>
            <p:ph idx="1"/>
          </p:nvPr>
        </p:nvSpPr>
        <p:spPr/>
        <p:txBody>
          <a:bodyPr>
            <a:noAutofit/>
          </a:bodyPr>
          <a:lstStyle/>
          <a:p>
            <a:r>
              <a:rPr lang="nb-NO" sz="2500" i="1" dirty="0"/>
              <a:t>Oppfinnelsenes tid er over</a:t>
            </a:r>
            <a:br>
              <a:rPr lang="nb-NO" sz="2500" i="1" dirty="0"/>
            </a:br>
            <a:r>
              <a:rPr lang="nb-NO" sz="1600" dirty="0"/>
              <a:t>Alt som kan finnes opp, er oppfunnet.</a:t>
            </a:r>
            <a:br>
              <a:rPr lang="nb-NO" sz="1600" dirty="0"/>
            </a:br>
            <a:r>
              <a:rPr lang="nb-NO" sz="1600" dirty="0"/>
              <a:t>Kreditert Charles Duell, sjefen for USAs patentbyrå i på slutten av 1800-tallet. </a:t>
            </a:r>
          </a:p>
          <a:p>
            <a:r>
              <a:rPr lang="nb-NO" sz="2500" i="1" dirty="0"/>
              <a:t>Beatles? Nei takk.</a:t>
            </a:r>
            <a:br>
              <a:rPr lang="nb-NO" sz="2500" i="1" dirty="0"/>
            </a:br>
            <a:r>
              <a:rPr lang="nb-NO" sz="1600" dirty="0"/>
              <a:t>Vi liker ikke lyden deres, og gitarmusikk er på vei bort.</a:t>
            </a:r>
            <a:br>
              <a:rPr lang="nb-NO" sz="1600" dirty="0"/>
            </a:br>
            <a:r>
              <a:rPr lang="nb-NO" sz="1600" i="1" dirty="0"/>
              <a:t>Decca </a:t>
            </a:r>
            <a:r>
              <a:rPr lang="nb-NO" sz="1600" i="1" dirty="0" err="1"/>
              <a:t>Recording</a:t>
            </a:r>
            <a:r>
              <a:rPr lang="nb-NO" sz="1600" i="1" dirty="0"/>
              <a:t> Co.</a:t>
            </a:r>
            <a:r>
              <a:rPr lang="nb-NO" sz="1600" dirty="0"/>
              <a:t> avviste Beatles i 1962. Kanskje tidenes dummeste avgjørelse. </a:t>
            </a:r>
          </a:p>
          <a:p>
            <a:r>
              <a:rPr lang="nb-NO" sz="2500" i="1" dirty="0"/>
              <a:t>Krig og fred</a:t>
            </a:r>
            <a:br>
              <a:rPr lang="nb-NO" sz="2500" i="1" dirty="0"/>
            </a:br>
            <a:r>
              <a:rPr lang="nb-NO" sz="1600" dirty="0"/>
              <a:t>Fire eller fem fregatter vil gjøre susen uten noen militær styrke.</a:t>
            </a:r>
            <a:br>
              <a:rPr lang="nb-NO" sz="1600" dirty="0"/>
            </a:br>
            <a:r>
              <a:rPr lang="nb-NO" sz="1600" i="1" dirty="0"/>
              <a:t>Britenes statsminister Lord North</a:t>
            </a:r>
            <a:r>
              <a:rPr lang="nb-NO" sz="1600" dirty="0"/>
              <a:t> om opprøret i amerikanske kolonier i 1774. </a:t>
            </a:r>
          </a:p>
          <a:p>
            <a:pPr>
              <a:buNone/>
            </a:pPr>
            <a:r>
              <a:rPr lang="nb-NO" sz="1600" dirty="0"/>
              <a:t>	</a:t>
            </a:r>
          </a:p>
          <a:p>
            <a:pPr>
              <a:buNone/>
            </a:pPr>
            <a:r>
              <a:rPr lang="nb-NO" sz="1600" dirty="0"/>
              <a:t>	Jeg tror det er fred i vår tid.</a:t>
            </a:r>
            <a:br>
              <a:rPr lang="nb-NO" sz="1600" dirty="0"/>
            </a:br>
            <a:r>
              <a:rPr lang="nb-NO" sz="1600" i="1" dirty="0"/>
              <a:t>Britenes statsminister </a:t>
            </a:r>
            <a:r>
              <a:rPr lang="nb-NO" sz="1600" i="1" dirty="0" err="1"/>
              <a:t>Neville</a:t>
            </a:r>
            <a:r>
              <a:rPr lang="nb-NO" sz="1600" i="1" dirty="0"/>
              <a:t> </a:t>
            </a:r>
            <a:r>
              <a:rPr lang="nb-NO" sz="1600" i="1" dirty="0" err="1"/>
              <a:t>Chamberlain</a:t>
            </a:r>
            <a:r>
              <a:rPr lang="nb-NO" sz="1600" dirty="0"/>
              <a:t> etter et møte med Hitler i 1938. </a:t>
            </a:r>
          </a:p>
        </p:txBody>
      </p:sp>
    </p:spTree>
    <p:extLst>
      <p:ext uri="{BB962C8B-B14F-4D97-AF65-F5344CB8AC3E}">
        <p14:creationId xmlns:p14="http://schemas.microsoft.com/office/powerpoint/2010/main" val="5102407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Spådommer</a:t>
            </a:r>
          </a:p>
        </p:txBody>
      </p:sp>
      <p:sp>
        <p:nvSpPr>
          <p:cNvPr id="3" name="Plassholder for innhold 2"/>
          <p:cNvSpPr>
            <a:spLocks noGrp="1"/>
          </p:cNvSpPr>
          <p:nvPr>
            <p:ph idx="1"/>
          </p:nvPr>
        </p:nvSpPr>
        <p:spPr/>
        <p:txBody>
          <a:bodyPr/>
          <a:lstStyle/>
          <a:p>
            <a:r>
              <a:rPr lang="nb-NO" sz="2500" i="1" dirty="0"/>
              <a:t>Fly er ikke spennende</a:t>
            </a:r>
            <a:br>
              <a:rPr lang="nb-NO" dirty="0"/>
            </a:br>
            <a:r>
              <a:rPr lang="nb-NO" dirty="0"/>
              <a:t>Flygende maskiner tyngre enn luft er umulig.</a:t>
            </a:r>
            <a:br>
              <a:rPr lang="nb-NO" dirty="0"/>
            </a:br>
            <a:r>
              <a:rPr lang="nb-NO" i="1" dirty="0"/>
              <a:t>Lord Kelvin</a:t>
            </a:r>
            <a:r>
              <a:rPr lang="nb-NO" dirty="0"/>
              <a:t>, president for Royal </a:t>
            </a:r>
            <a:r>
              <a:rPr lang="nb-NO" dirty="0" err="1"/>
              <a:t>Society</a:t>
            </a:r>
            <a:r>
              <a:rPr lang="nb-NO" dirty="0"/>
              <a:t>, 1895 </a:t>
            </a:r>
          </a:p>
          <a:p>
            <a:pPr>
              <a:buNone/>
            </a:pPr>
            <a:r>
              <a:rPr lang="nb-NO" dirty="0"/>
              <a:t>	Fly er interessante leketøy, men har ingen militær verdi.</a:t>
            </a:r>
            <a:br>
              <a:rPr lang="nb-NO" dirty="0"/>
            </a:br>
            <a:r>
              <a:rPr lang="nb-NO" i="1" dirty="0" err="1"/>
              <a:t>Marechal</a:t>
            </a:r>
            <a:r>
              <a:rPr lang="nb-NO" i="1" dirty="0"/>
              <a:t> Ferdinand </a:t>
            </a:r>
            <a:r>
              <a:rPr lang="nb-NO" i="1" dirty="0" err="1"/>
              <a:t>Foch</a:t>
            </a:r>
            <a:r>
              <a:rPr lang="nb-NO" dirty="0"/>
              <a:t>, strategiprofessor. </a:t>
            </a:r>
          </a:p>
          <a:p>
            <a:r>
              <a:rPr lang="nb-NO" sz="2500" i="1" dirty="0"/>
              <a:t>Bomben vil aldri gå av</a:t>
            </a:r>
            <a:r>
              <a:rPr lang="nb-NO" dirty="0"/>
              <a:t>. Jeg snakker som en ekspert i eksplosiver.</a:t>
            </a:r>
            <a:br>
              <a:rPr lang="nb-NO" dirty="0"/>
            </a:br>
            <a:r>
              <a:rPr lang="nb-NO" i="1" dirty="0"/>
              <a:t>Admiral William </a:t>
            </a:r>
            <a:r>
              <a:rPr lang="nb-NO" i="1" dirty="0" err="1"/>
              <a:t>Leahy</a:t>
            </a:r>
            <a:r>
              <a:rPr lang="nb-NO" dirty="0"/>
              <a:t>, en del av atombombeprosjektet i USA. </a:t>
            </a:r>
          </a:p>
          <a:p>
            <a:endParaRPr lang="nb-NO" sz="1100" dirty="0"/>
          </a:p>
          <a:p>
            <a:endParaRPr lang="nb-NO" dirty="0"/>
          </a:p>
        </p:txBody>
      </p:sp>
    </p:spTree>
    <p:extLst>
      <p:ext uri="{BB962C8B-B14F-4D97-AF65-F5344CB8AC3E}">
        <p14:creationId xmlns:p14="http://schemas.microsoft.com/office/powerpoint/2010/main" val="22745609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nb-NO" dirty="0"/>
              <a:t>Spådommer</a:t>
            </a:r>
          </a:p>
        </p:txBody>
      </p:sp>
      <p:sp>
        <p:nvSpPr>
          <p:cNvPr id="3" name="Content Placeholder 2"/>
          <p:cNvSpPr>
            <a:spLocks noGrp="1"/>
          </p:cNvSpPr>
          <p:nvPr>
            <p:ph idx="1"/>
          </p:nvPr>
        </p:nvSpPr>
        <p:spPr>
          <a:xfrm>
            <a:off x="457200" y="980728"/>
            <a:ext cx="8229600" cy="5145435"/>
          </a:xfrm>
        </p:spPr>
        <p:txBody>
          <a:bodyPr>
            <a:noAutofit/>
          </a:bodyPr>
          <a:lstStyle/>
          <a:p>
            <a:r>
              <a:rPr lang="nb-NO" sz="2500" i="1" dirty="0"/>
              <a:t>Å prøve det umulige</a:t>
            </a:r>
            <a:br>
              <a:rPr lang="nb-NO" sz="2500" i="1" dirty="0"/>
            </a:br>
            <a:r>
              <a:rPr lang="nb-NO" dirty="0"/>
              <a:t>Hvis jeg hadde tenkt på det, så hadde jeg ikke gjort eksperimentet. Litteraturen var full av eksempler som sa at du ikke kunne gjøre dette.</a:t>
            </a:r>
            <a:br>
              <a:rPr lang="nb-NO" dirty="0"/>
            </a:br>
            <a:r>
              <a:rPr lang="nb-NO" dirty="0"/>
              <a:t>Spencer Silver kommenterte arbeidet som ledet til det spesielle limet som blir brukt på Post-It-lapper. </a:t>
            </a:r>
          </a:p>
          <a:p>
            <a:r>
              <a:rPr lang="nb-NO" sz="2500" i="1" dirty="0"/>
              <a:t>Mulig å finne olje?</a:t>
            </a:r>
            <a:br>
              <a:rPr lang="nb-NO" sz="2500" i="1" dirty="0"/>
            </a:br>
            <a:r>
              <a:rPr lang="nb-NO" dirty="0"/>
              <a:t>Borre etter olje? Du mener å borre ned i bakken for å prøve og finne olje? Du er gal.</a:t>
            </a:r>
            <a:br>
              <a:rPr lang="nb-NO" dirty="0"/>
            </a:br>
            <a:r>
              <a:rPr lang="nb-NO" dirty="0"/>
              <a:t>Brønnborere som Edwin L. Drake forsøkte å rekruttere i sitt prosjekt for å finne olje i 1859. Tre år senere begynte John D. Rockefeller sitt oljeeventyr. </a:t>
            </a:r>
          </a:p>
        </p:txBody>
      </p:sp>
    </p:spTree>
    <p:extLst>
      <p:ext uri="{BB962C8B-B14F-4D97-AF65-F5344CB8AC3E}">
        <p14:creationId xmlns:p14="http://schemas.microsoft.com/office/powerpoint/2010/main" val="14274028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Spådommer</a:t>
            </a:r>
          </a:p>
        </p:txBody>
      </p:sp>
      <p:sp>
        <p:nvSpPr>
          <p:cNvPr id="3" name="Plassholder for innhold 2"/>
          <p:cNvSpPr>
            <a:spLocks noGrp="1"/>
          </p:cNvSpPr>
          <p:nvPr>
            <p:ph idx="1"/>
          </p:nvPr>
        </p:nvSpPr>
        <p:spPr/>
        <p:txBody>
          <a:bodyPr/>
          <a:lstStyle/>
          <a:p>
            <a:r>
              <a:rPr lang="nb-NO" sz="2500" i="1" dirty="0"/>
              <a:t>Undervurdering av Apple</a:t>
            </a:r>
            <a:br>
              <a:rPr lang="nb-NO" sz="2500" i="1" dirty="0"/>
            </a:br>
            <a:r>
              <a:rPr lang="nb-NO" dirty="0"/>
              <a:t>Hovedproblemet med å ta i bruk Apples plattform er at de på lengre sikt er et selskap på vei nedover.</a:t>
            </a:r>
            <a:br>
              <a:rPr lang="nb-NO" dirty="0"/>
            </a:br>
            <a:r>
              <a:rPr lang="nb-NO" i="1" dirty="0"/>
              <a:t>IT-analytikeren Rob </a:t>
            </a:r>
            <a:r>
              <a:rPr lang="nb-NO" i="1" dirty="0" err="1"/>
              <a:t>Enderle</a:t>
            </a:r>
            <a:r>
              <a:rPr lang="nb-NO" i="1" dirty="0"/>
              <a:t> i oktober 2003</a:t>
            </a:r>
            <a:r>
              <a:rPr lang="nb-NO" dirty="0"/>
              <a:t>. Siden den gang har kursen bare gått én vei. </a:t>
            </a:r>
          </a:p>
          <a:p>
            <a:r>
              <a:rPr lang="nb-NO" dirty="0"/>
              <a:t>Trolig vil HPs versjon selge langt bedre enn Apples egen.</a:t>
            </a:r>
            <a:br>
              <a:rPr lang="nb-NO" dirty="0"/>
            </a:br>
            <a:r>
              <a:rPr lang="nb-NO" i="1" dirty="0"/>
              <a:t>Rob </a:t>
            </a:r>
            <a:r>
              <a:rPr lang="nb-NO" i="1" dirty="0" err="1"/>
              <a:t>Enderle</a:t>
            </a:r>
            <a:r>
              <a:rPr lang="nb-NO" i="1" dirty="0"/>
              <a:t> i 2004 </a:t>
            </a:r>
            <a:r>
              <a:rPr lang="nb-NO" dirty="0"/>
              <a:t>om HP som skulle lage iPod på lisens fra Apple. </a:t>
            </a:r>
          </a:p>
          <a:p>
            <a:endParaRPr lang="nb-NO" dirty="0"/>
          </a:p>
          <a:p>
            <a:endParaRPr lang="nb-NO" dirty="0"/>
          </a:p>
        </p:txBody>
      </p:sp>
    </p:spTree>
    <p:extLst>
      <p:ext uri="{BB962C8B-B14F-4D97-AF65-F5344CB8AC3E}">
        <p14:creationId xmlns:p14="http://schemas.microsoft.com/office/powerpoint/2010/main" val="39762455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Spådommer</a:t>
            </a:r>
          </a:p>
        </p:txBody>
      </p:sp>
      <p:sp>
        <p:nvSpPr>
          <p:cNvPr id="3" name="Plassholder for innhold 2"/>
          <p:cNvSpPr>
            <a:spLocks noGrp="1"/>
          </p:cNvSpPr>
          <p:nvPr>
            <p:ph idx="1"/>
          </p:nvPr>
        </p:nvSpPr>
        <p:spPr>
          <a:xfrm>
            <a:off x="500034" y="1455902"/>
            <a:ext cx="8143932" cy="4525963"/>
          </a:xfrm>
        </p:spPr>
        <p:txBody>
          <a:bodyPr>
            <a:normAutofit fontScale="92500"/>
          </a:bodyPr>
          <a:lstStyle/>
          <a:p>
            <a:r>
              <a:rPr lang="nb-NO" sz="2500" i="1" dirty="0"/>
              <a:t>Ut i verdensrommet</a:t>
            </a:r>
            <a:br>
              <a:rPr lang="nb-NO" sz="2500" i="1" dirty="0"/>
            </a:br>
            <a:r>
              <a:rPr lang="nb-NO" sz="2500" dirty="0"/>
              <a:t>Menneskene vil aldri nå til månen, uavhengig av alle fremtidig vitenskapelige fremskritt.</a:t>
            </a:r>
            <a:br>
              <a:rPr lang="nb-NO" sz="2500" dirty="0"/>
            </a:br>
            <a:r>
              <a:rPr lang="nb-NO" sz="2200" i="1" dirty="0"/>
              <a:t>Dr. Lee de Foster, mannen bak vakuumrørene</a:t>
            </a:r>
            <a:r>
              <a:rPr lang="nb-NO" sz="2500" i="1" dirty="0"/>
              <a:t>. </a:t>
            </a:r>
          </a:p>
          <a:p>
            <a:r>
              <a:rPr lang="nb-NO" sz="2500" i="1" dirty="0"/>
              <a:t>Kirurgien har kommet videre</a:t>
            </a:r>
            <a:br>
              <a:rPr lang="nb-NO" sz="2500" i="1" dirty="0"/>
            </a:br>
            <a:r>
              <a:rPr lang="nb-NO" sz="2500" dirty="0"/>
              <a:t>Magen, brystet og hjernen vil for alltid være avskåret fra en fornuftig og human kirurg</a:t>
            </a:r>
            <a:r>
              <a:rPr lang="nb-NO" sz="2500" i="1" dirty="0"/>
              <a:t>.</a:t>
            </a:r>
            <a:br>
              <a:rPr lang="nb-NO" sz="2500" i="1" dirty="0"/>
            </a:br>
            <a:r>
              <a:rPr lang="nb-NO" sz="2200" i="1" dirty="0"/>
              <a:t>Sir John Eric </a:t>
            </a:r>
            <a:r>
              <a:rPr lang="nb-NO" sz="2200" i="1" dirty="0" err="1"/>
              <a:t>Ericksen</a:t>
            </a:r>
            <a:r>
              <a:rPr lang="nb-NO" sz="2200" i="1" dirty="0"/>
              <a:t>, dronning Viktorias </a:t>
            </a:r>
            <a:r>
              <a:rPr lang="nb-NO" sz="2200" i="1" dirty="0" err="1"/>
              <a:t>Surgeon-Extraordinary</a:t>
            </a:r>
            <a:r>
              <a:rPr lang="nb-NO" sz="2200" i="1" dirty="0"/>
              <a:t> I 1873. </a:t>
            </a:r>
          </a:p>
          <a:p>
            <a:r>
              <a:rPr lang="nb-NO" sz="2500" dirty="0"/>
              <a:t>Og så til slutt har vi selvfølgelig det klare utsagnet norske Leif Osvold, som i 1996 gikk høyt ut i Dagens Næringsliv og konkluderte med at «</a:t>
            </a:r>
            <a:r>
              <a:rPr lang="nb-NO" sz="2500" dirty="0">
                <a:hlinkClick r:id="rId2"/>
              </a:rPr>
              <a:t>Internett er en flopp!</a:t>
            </a:r>
            <a:r>
              <a:rPr lang="nb-NO" sz="2500" dirty="0"/>
              <a:t>» </a:t>
            </a:r>
          </a:p>
          <a:p>
            <a:endParaRPr lang="nb-NO" sz="2500" i="1" dirty="0"/>
          </a:p>
        </p:txBody>
      </p:sp>
    </p:spTree>
    <p:extLst>
      <p:ext uri="{BB962C8B-B14F-4D97-AF65-F5344CB8AC3E}">
        <p14:creationId xmlns:p14="http://schemas.microsoft.com/office/powerpoint/2010/main" val="36157944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pPr>
              <a:defRPr/>
            </a:pPr>
            <a:r>
              <a:rPr lang="nb-NO" dirty="0"/>
              <a:t>Hvorfor galt går godt (1)</a:t>
            </a:r>
            <a:br>
              <a:rPr lang="nb-NO" dirty="0"/>
            </a:br>
            <a:endParaRPr lang="nb-NO" dirty="0"/>
          </a:p>
        </p:txBody>
      </p:sp>
      <p:sp>
        <p:nvSpPr>
          <p:cNvPr id="3" name="Plassholder for innhold 2"/>
          <p:cNvSpPr>
            <a:spLocks noGrp="1"/>
          </p:cNvSpPr>
          <p:nvPr>
            <p:ph idx="1"/>
          </p:nvPr>
        </p:nvSpPr>
        <p:spPr/>
        <p:txBody>
          <a:bodyPr/>
          <a:lstStyle/>
          <a:p>
            <a:pPr marL="0" indent="0">
              <a:buFontTx/>
              <a:buNone/>
              <a:defRPr/>
            </a:pPr>
            <a:r>
              <a:rPr lang="nb-NO" b="0" dirty="0"/>
              <a:t>En av nobelprisvinneren Herbert Simons store ideer, er at det ikke er fornuftig å søke det beste: kostnadene ved søking er så store at en bør slå seg til tåls med det som er godt nok.</a:t>
            </a:r>
          </a:p>
          <a:p>
            <a:pPr marL="0" indent="0">
              <a:buFontTx/>
              <a:buNone/>
              <a:defRPr/>
            </a:pPr>
            <a:r>
              <a:rPr lang="nb-NO" b="0" dirty="0"/>
              <a:t>Var dette hele sannheten, skulle vi vente at verden var langt dårligere enn den faktisk er, og ikke gå skjevere enn den faktisk gjør. Men de fleste dører knirker ikke, vinduene er stort sett tette, skoene gnager ikke , bilen starter selv i kulda.</a:t>
            </a:r>
          </a:p>
          <a:p>
            <a:pPr marL="0" indent="0">
              <a:buFontTx/>
              <a:buNone/>
              <a:defRPr/>
            </a:pPr>
            <a:r>
              <a:rPr lang="nb-NO" b="0" dirty="0"/>
              <a:t>Loven om tingenes iboende djevelskap forteller oss at alt som kan gå galt, går galt, og på det verst mulige tidspunkt. Hva er det som er galt med loven om at alt går galt? Svaret er ingen ting. Tvert imot.</a:t>
            </a:r>
          </a:p>
          <a:p>
            <a:pPr marL="0" indent="0">
              <a:buFontTx/>
              <a:buNone/>
              <a:defRPr/>
            </a:pPr>
            <a:r>
              <a:rPr lang="nb-NO" b="0" dirty="0"/>
              <a:t>Poenget er at alt kunne vært adskillig verre. Når det ikke er det, er det fordi vi gjør feil, og gjennom dem når stadig bedre resultater.</a:t>
            </a:r>
          </a:p>
          <a:p>
            <a:pPr marL="0" indent="0">
              <a:buFontTx/>
              <a:buNone/>
              <a:defRPr/>
            </a:pPr>
            <a:endParaRPr lang="nb-NO" dirty="0"/>
          </a:p>
        </p:txBody>
      </p:sp>
    </p:spTree>
    <p:extLst>
      <p:ext uri="{BB962C8B-B14F-4D97-AF65-F5344CB8AC3E}">
        <p14:creationId xmlns:p14="http://schemas.microsoft.com/office/powerpoint/2010/main" val="20233385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990600" y="260350"/>
            <a:ext cx="7543800" cy="609600"/>
          </a:xfrm>
        </p:spPr>
        <p:txBody>
          <a:bodyPr>
            <a:normAutofit fontScale="90000"/>
          </a:bodyPr>
          <a:lstStyle/>
          <a:p>
            <a:pPr>
              <a:defRPr/>
            </a:pPr>
            <a:r>
              <a:rPr lang="nb-NO" dirty="0"/>
              <a:t>Hvorfor galt går godt (2)</a:t>
            </a:r>
          </a:p>
        </p:txBody>
      </p:sp>
      <p:sp>
        <p:nvSpPr>
          <p:cNvPr id="3" name="Plassholder for innhold 2"/>
          <p:cNvSpPr>
            <a:spLocks noGrp="1"/>
          </p:cNvSpPr>
          <p:nvPr>
            <p:ph idx="1"/>
          </p:nvPr>
        </p:nvSpPr>
        <p:spPr>
          <a:xfrm>
            <a:off x="990600" y="908050"/>
            <a:ext cx="7543800" cy="5329238"/>
          </a:xfrm>
        </p:spPr>
        <p:txBody>
          <a:bodyPr/>
          <a:lstStyle/>
          <a:p>
            <a:pPr marL="0" indent="0">
              <a:buFontTx/>
              <a:buNone/>
              <a:defRPr/>
            </a:pPr>
            <a:r>
              <a:rPr lang="nb-NO" b="0" dirty="0"/>
              <a:t>For det er rett som Simon sier, at vi må slå oss til tåls med det som er godt nok. Men i forsøkene på å gjøre dette, gjør vi feil. Gir feilslaget et dårligere resultat, går vi tilbake og søker å gjøre det som før var godt nok. Men av og til er det hell i uhellet. Et feilslag kan åpenbare en forbedring. Og da vil vi ikke gå tilbake, men holde fast ved den. Og dermed når vi et resultat som er bedre enn bare godt nok. Sagt på en annen måte: et feilslag kan være et lykketreff.</a:t>
            </a:r>
          </a:p>
          <a:p>
            <a:pPr marL="0" indent="0">
              <a:buFontTx/>
              <a:buNone/>
              <a:defRPr/>
            </a:pPr>
            <a:r>
              <a:rPr lang="nb-NO" b="0" dirty="0"/>
              <a:t>Denne tankegangen har etterhvert fått et fint navn i økonomisk teori: ”Learning by </a:t>
            </a:r>
            <a:r>
              <a:rPr lang="nb-NO" b="0" dirty="0" err="1"/>
              <a:t>doing</a:t>
            </a:r>
            <a:r>
              <a:rPr lang="nb-NO" b="0" dirty="0"/>
              <a:t>” eller ”læring ved gjøring”. Handling innebærer feilgrep, men feilgrep kan vise seg å gi bedre grep.</a:t>
            </a:r>
          </a:p>
          <a:p>
            <a:pPr marL="0" indent="0">
              <a:buFontTx/>
              <a:buNone/>
              <a:defRPr/>
            </a:pPr>
            <a:r>
              <a:rPr lang="nb-NO" b="0" dirty="0"/>
              <a:t>Marx var en av de første som gjorde et poeng ut av dette: repetitive oppgaver medfører feil som viser seg å gi forbedringer: man lærer seg å utføre oppgavene med minst mulig kraftforbruk. Feil får en til å se hvor en kan forenkle.</a:t>
            </a:r>
          </a:p>
        </p:txBody>
      </p:sp>
    </p:spTree>
    <p:extLst>
      <p:ext uri="{BB962C8B-B14F-4D97-AF65-F5344CB8AC3E}">
        <p14:creationId xmlns:p14="http://schemas.microsoft.com/office/powerpoint/2010/main" val="6654240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defRPr/>
            </a:pPr>
            <a:r>
              <a:rPr lang="nb-NO" dirty="0"/>
              <a:t>Hvorfor galt går godt (3) </a:t>
            </a:r>
          </a:p>
        </p:txBody>
      </p:sp>
      <p:sp>
        <p:nvSpPr>
          <p:cNvPr id="3" name="Plassholder for innhold 2"/>
          <p:cNvSpPr>
            <a:spLocks noGrp="1"/>
          </p:cNvSpPr>
          <p:nvPr>
            <p:ph idx="1"/>
          </p:nvPr>
        </p:nvSpPr>
        <p:spPr/>
        <p:txBody>
          <a:bodyPr/>
          <a:lstStyle/>
          <a:p>
            <a:pPr marL="0" indent="0">
              <a:buFontTx/>
              <a:buNone/>
              <a:defRPr/>
            </a:pPr>
            <a:r>
              <a:rPr lang="nb-NO" b="0" dirty="0"/>
              <a:t>Vår egen store samfunnsforsker Eilert Sundt lærte det samme av Darwin: mutasjoner er naturens feil som gjennom seleksjon gir bedre tilpassede arter. Når en båtbygger hugger feil, og båten som følge av dette blir mer lettrodd, vil han neste gang kopiere feilen.</a:t>
            </a:r>
          </a:p>
          <a:p>
            <a:pPr marL="0" indent="0">
              <a:buFontTx/>
              <a:buNone/>
              <a:defRPr/>
            </a:pPr>
            <a:endParaRPr lang="nb-NO" b="0" dirty="0"/>
          </a:p>
          <a:p>
            <a:pPr marL="0" indent="0">
              <a:buFontTx/>
              <a:buNone/>
              <a:defRPr/>
            </a:pPr>
            <a:r>
              <a:rPr lang="nb-NO" b="0" i="1" dirty="0"/>
              <a:t>Moralen er følgelig: Hadde det ikke gått galt, ville det gått adskillig verre. Eller sagt på en annen måte: Mens veien til helvete er brolagt med gode hensikter, finner man veien til himmelen gjennom feiltrinn.</a:t>
            </a:r>
          </a:p>
          <a:p>
            <a:pPr marL="0" indent="0">
              <a:buFontTx/>
              <a:buNone/>
              <a:defRPr/>
            </a:pPr>
            <a:endParaRPr lang="nb-NO" dirty="0"/>
          </a:p>
        </p:txBody>
      </p:sp>
    </p:spTree>
    <p:extLst>
      <p:ext uri="{BB962C8B-B14F-4D97-AF65-F5344CB8AC3E}">
        <p14:creationId xmlns:p14="http://schemas.microsoft.com/office/powerpoint/2010/main" val="10150523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00034" y="-11412"/>
            <a:ext cx="8143932" cy="1143000"/>
          </a:xfrm>
        </p:spPr>
        <p:txBody>
          <a:bodyPr>
            <a:normAutofit/>
          </a:bodyPr>
          <a:lstStyle/>
          <a:p>
            <a:pPr>
              <a:defRPr/>
            </a:pPr>
            <a:r>
              <a:rPr lang="nb-NO" sz="3200" dirty="0"/>
              <a:t>Entreprenører og kontraprenører (1)</a:t>
            </a:r>
          </a:p>
        </p:txBody>
      </p:sp>
      <p:sp>
        <p:nvSpPr>
          <p:cNvPr id="3" name="Plassholder for innhold 2"/>
          <p:cNvSpPr>
            <a:spLocks noGrp="1"/>
          </p:cNvSpPr>
          <p:nvPr>
            <p:ph idx="1"/>
          </p:nvPr>
        </p:nvSpPr>
        <p:spPr>
          <a:xfrm>
            <a:off x="990600" y="867943"/>
            <a:ext cx="7543800" cy="5721350"/>
          </a:xfrm>
        </p:spPr>
        <p:txBody>
          <a:bodyPr/>
          <a:lstStyle/>
          <a:p>
            <a:pPr marL="0" indent="0">
              <a:buFontTx/>
              <a:buNone/>
              <a:defRPr/>
            </a:pPr>
            <a:r>
              <a:rPr lang="nb-NO" b="0" dirty="0"/>
              <a:t>I krisetider kommer entreprenørenes rolle igjen i fokus. Og det er vanlig å karakterisere dem ved deres personlige egenskaper: at de har tro på egne ideer og kan stå på for å få dem virkeliggjort. At de kan skjære igjennom og gjøre vei i vellinga.</a:t>
            </a:r>
          </a:p>
          <a:p>
            <a:pPr marL="0" indent="0">
              <a:buFontTx/>
              <a:buNone/>
              <a:defRPr/>
            </a:pPr>
            <a:r>
              <a:rPr lang="nb-NO" b="0" dirty="0"/>
              <a:t>Men det er nok riktigere å se på tilgangen på entreprenører som egenskaper ved et system snarere enn som trekk ved en person – at det er sosiale vilkår snarere enn personlige egenskaper som avgjør.</a:t>
            </a:r>
          </a:p>
          <a:p>
            <a:pPr marL="0" indent="0">
              <a:buFontTx/>
              <a:buNone/>
              <a:defRPr/>
            </a:pPr>
            <a:r>
              <a:rPr lang="nb-NO" b="0" dirty="0"/>
              <a:t>Innen den akademiske verden kjenner vi de miljøer som finner på nye ideer, leker med dem og utvikler dem videre. Der er de første spørsmål ved et nytt innfall: hvordan kan det koples til andre, føres lengre, anvendes og gjøres mer spennende? Og vi kjenner de miljøer hvis første spørsmål er: hvordan kan det nye innfall angripes, og helst torpederes? De første miljøer utvikler fantasifullhet og generøsitet, det andre utvikler en destruktiv intelligens der alle blir redde for selv å formulere noe som kan kritiseres.</a:t>
            </a:r>
          </a:p>
        </p:txBody>
      </p:sp>
    </p:spTree>
    <p:extLst>
      <p:ext uri="{BB962C8B-B14F-4D97-AF65-F5344CB8AC3E}">
        <p14:creationId xmlns:p14="http://schemas.microsoft.com/office/powerpoint/2010/main" val="2383476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2"/>
          <a:stretch>
            <a:fillRect/>
          </a:stretch>
        </p:blipFill>
        <p:spPr>
          <a:xfrm>
            <a:off x="762000" y="1003300"/>
            <a:ext cx="7607300" cy="4851400"/>
          </a:xfrm>
          <a:prstGeom prst="rect">
            <a:avLst/>
          </a:prstGeom>
        </p:spPr>
      </p:pic>
    </p:spTree>
    <p:extLst>
      <p:ext uri="{BB962C8B-B14F-4D97-AF65-F5344CB8AC3E}">
        <p14:creationId xmlns:p14="http://schemas.microsoft.com/office/powerpoint/2010/main" val="38418071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pPr>
              <a:defRPr/>
            </a:pPr>
            <a:r>
              <a:rPr lang="nb-NO" sz="3200" dirty="0"/>
              <a:t>Entreprenører og kontraprenører (2)</a:t>
            </a:r>
          </a:p>
        </p:txBody>
      </p:sp>
      <p:sp>
        <p:nvSpPr>
          <p:cNvPr id="3" name="Plassholder for innhold 2"/>
          <p:cNvSpPr>
            <a:spLocks noGrp="1"/>
          </p:cNvSpPr>
          <p:nvPr>
            <p:ph idx="1"/>
          </p:nvPr>
        </p:nvSpPr>
        <p:spPr/>
        <p:txBody>
          <a:bodyPr/>
          <a:lstStyle/>
          <a:p>
            <a:pPr marL="0" indent="0">
              <a:buFontTx/>
              <a:buNone/>
              <a:defRPr/>
            </a:pPr>
            <a:r>
              <a:rPr lang="nb-NO" b="0" dirty="0"/>
              <a:t>Innen politikken ser vi det samme: Miljøer som ser på politikk ikke bare som problemløsning, men som en virksomhet som tar sikte på å skape en verden som er mer variert, spennende og mangfoldig for oss alle, der den enes innsats kan forbedre resultatet av andres, og der de premieres som gjør livet rikere og mer variert for andre. Og vi har miljøer som ser det som sin viktigste oppgave å skrive betenkninger – miljøer som ikke bare har utredningskapasitet, men først og fremst treneringskapasitet. Den ”polske riksdag”, der alle kunne nedlegge veto mot alle andres forslag, er det historiske ytterpunkt.</a:t>
            </a:r>
          </a:p>
          <a:p>
            <a:pPr marL="0" indent="0">
              <a:buFontTx/>
              <a:buNone/>
              <a:defRPr/>
            </a:pPr>
            <a:r>
              <a:rPr lang="nb-NO" b="0" dirty="0"/>
              <a:t>De første miljøer utvikler entreprenører, de andre kontraprenører. De første utvikler forestillinger, de andre motforestillinger. De første setter i gang, de andre slår på bremser. Begge typer miljøer finnes innen alle ideologiske retninger og miljøer: i politikk, i næringsliv, i forskning.</a:t>
            </a:r>
          </a:p>
        </p:txBody>
      </p:sp>
    </p:spTree>
    <p:extLst>
      <p:ext uri="{BB962C8B-B14F-4D97-AF65-F5344CB8AC3E}">
        <p14:creationId xmlns:p14="http://schemas.microsoft.com/office/powerpoint/2010/main" val="2118999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defRPr/>
            </a:pPr>
            <a:r>
              <a:rPr lang="nb-NO" dirty="0"/>
              <a:t>Eksakte feilslutninger (1)</a:t>
            </a:r>
          </a:p>
        </p:txBody>
      </p:sp>
      <p:sp>
        <p:nvSpPr>
          <p:cNvPr id="3" name="Plassholder for innhold 2"/>
          <p:cNvSpPr>
            <a:spLocks noGrp="1"/>
          </p:cNvSpPr>
          <p:nvPr>
            <p:ph idx="1"/>
          </p:nvPr>
        </p:nvSpPr>
        <p:spPr/>
        <p:txBody>
          <a:bodyPr/>
          <a:lstStyle/>
          <a:p>
            <a:pPr marL="0" indent="0">
              <a:buFontTx/>
              <a:buNone/>
              <a:defRPr/>
            </a:pPr>
            <a:r>
              <a:rPr lang="nb-NO" b="0" dirty="0"/>
              <a:t>Statistikk er læren om hvordan man fra uholdbare antakelser kan trekke forhastede slutninger. </a:t>
            </a:r>
          </a:p>
          <a:p>
            <a:pPr marL="0" indent="0">
              <a:buFontTx/>
              <a:buNone/>
              <a:defRPr/>
            </a:pPr>
            <a:r>
              <a:rPr lang="nb-NO" b="0" dirty="0"/>
              <a:t>Av statistikere er det to typer. For det første har man dem som bruker statistikken riktig, og derfor eksakt kan si hva sjansen for å begå feil er. De har til og med et eget begrep for feilmarginen: ”signifikansnivå”. Dette settes vanligvis til 5%, som betyr at hvis sjansen for å trekke gal slutning er mindre enn en tyvendedel, velger man å la være. Men det betyr også at hvert </a:t>
            </a:r>
            <a:r>
              <a:rPr lang="nb-NO" b="0" dirty="0" err="1"/>
              <a:t>tyvende</a:t>
            </a:r>
            <a:r>
              <a:rPr lang="nb-NO" b="0" dirty="0"/>
              <a:t> forskningsresultat er bare tull.</a:t>
            </a:r>
          </a:p>
          <a:p>
            <a:pPr marL="0" indent="0">
              <a:buFontTx/>
              <a:buNone/>
              <a:defRPr/>
            </a:pPr>
            <a:r>
              <a:rPr lang="nb-NO" b="0" dirty="0"/>
              <a:t>Dessverre er det også slik at hvis man reduserer sjansen for å akseptere en feil antakelse, øker man sjansen for å forkaste en riktig antakelse. Det er dette som viser statistikkens sanne karakter: går det ikke galt ved å gjøre en ting, så går det galt fordi man gjør det motsatte.</a:t>
            </a:r>
          </a:p>
        </p:txBody>
      </p:sp>
    </p:spTree>
    <p:extLst>
      <p:ext uri="{BB962C8B-B14F-4D97-AF65-F5344CB8AC3E}">
        <p14:creationId xmlns:p14="http://schemas.microsoft.com/office/powerpoint/2010/main" val="12611006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defRPr/>
            </a:pPr>
            <a:r>
              <a:rPr lang="nb-NO" dirty="0"/>
              <a:t>Eksakte feilslutninger (2)</a:t>
            </a:r>
          </a:p>
        </p:txBody>
      </p:sp>
      <p:sp>
        <p:nvSpPr>
          <p:cNvPr id="3" name="Plassholder for innhold 2"/>
          <p:cNvSpPr>
            <a:spLocks noGrp="1"/>
          </p:cNvSpPr>
          <p:nvPr>
            <p:ph idx="1"/>
          </p:nvPr>
        </p:nvSpPr>
        <p:spPr>
          <a:xfrm>
            <a:off x="500034" y="1371362"/>
            <a:ext cx="8143932" cy="4525963"/>
          </a:xfrm>
        </p:spPr>
        <p:txBody>
          <a:bodyPr/>
          <a:lstStyle/>
          <a:p>
            <a:pPr marL="0" indent="0">
              <a:buFontTx/>
              <a:buNone/>
              <a:defRPr/>
            </a:pPr>
            <a:r>
              <a:rPr lang="nb-NO" b="0" dirty="0"/>
              <a:t>Den andre typen statistikere, og det er de fleste av oss, er de som ikke har lært den skikkelig, men begår store blundere fordi vi tror at vi vet hva vi gjør.</a:t>
            </a:r>
          </a:p>
          <a:p>
            <a:pPr marL="0" indent="0">
              <a:buFontTx/>
              <a:buNone/>
              <a:defRPr/>
            </a:pPr>
            <a:r>
              <a:rPr lang="nb-NO" b="0" dirty="0"/>
              <a:t>Av denne typen finnes det mange underarter. En er </a:t>
            </a:r>
            <a:r>
              <a:rPr lang="nb-NO" b="0" i="1" dirty="0"/>
              <a:t>spilleren</a:t>
            </a:r>
            <a:r>
              <a:rPr lang="nb-NO" b="0" dirty="0"/>
              <a:t>: den som tror at sjansen for å få en sekser ved terningkast øker jo flere kast det er siden sist man fikk en sekser. En annen er </a:t>
            </a:r>
            <a:r>
              <a:rPr lang="nb-NO" b="0" i="1" dirty="0"/>
              <a:t>vaderen</a:t>
            </a:r>
            <a:r>
              <a:rPr lang="nb-NO" b="0" dirty="0"/>
              <a:t>: statistikeren som druknet i et vann der gjennomsnittsdybden var en meter. En tredje er </a:t>
            </a:r>
            <a:r>
              <a:rPr lang="nb-NO" b="0" i="1" dirty="0"/>
              <a:t>flypassasjeren</a:t>
            </a:r>
            <a:r>
              <a:rPr lang="nb-NO" b="0" dirty="0"/>
              <a:t>: han som sluttet å fly fordi det var så mange som plasserte bomber i flyene, men som begynte å fly igjen etter at han selv brakte med seg sin egen bombe, med begrunnelsen: sjansen for at det skal være to bomber om bord er omtrent null.</a:t>
            </a:r>
          </a:p>
          <a:p>
            <a:pPr marL="0" indent="0">
              <a:buFontTx/>
              <a:buNone/>
              <a:defRPr/>
            </a:pPr>
            <a:r>
              <a:rPr lang="nb-NO" b="0" dirty="0"/>
              <a:t>Den beste forklaringen på hva statistikk dreier seg om, er kanskje Aaron </a:t>
            </a:r>
            <a:r>
              <a:rPr lang="nb-NO" b="0" dirty="0" err="1"/>
              <a:t>Levensteins</a:t>
            </a:r>
            <a:r>
              <a:rPr lang="nb-NO" b="0" dirty="0"/>
              <a:t> uttalelse: ”Statistikken er som en bikini: den avslører det som gir anelser, men skjuler det som er vitalt.”</a:t>
            </a:r>
          </a:p>
        </p:txBody>
      </p:sp>
    </p:spTree>
    <p:extLst>
      <p:ext uri="{BB962C8B-B14F-4D97-AF65-F5344CB8AC3E}">
        <p14:creationId xmlns:p14="http://schemas.microsoft.com/office/powerpoint/2010/main" val="31517289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a:xfrm>
            <a:off x="685800" y="0"/>
            <a:ext cx="8105775" cy="1143000"/>
          </a:xfrm>
        </p:spPr>
        <p:txBody>
          <a:bodyPr/>
          <a:lstStyle/>
          <a:p>
            <a:pPr eaLnBrk="1" hangingPunct="1">
              <a:defRPr/>
            </a:pPr>
            <a:r>
              <a:rPr lang="nb-NO">
                <a:cs typeface="+mj-cs"/>
              </a:rPr>
              <a:t>Gebissteorien</a:t>
            </a:r>
          </a:p>
        </p:txBody>
      </p:sp>
      <p:sp>
        <p:nvSpPr>
          <p:cNvPr id="262147" name="Text Box 3"/>
          <p:cNvSpPr txBox="1">
            <a:spLocks noChangeArrowheads="1"/>
          </p:cNvSpPr>
          <p:nvPr/>
        </p:nvSpPr>
        <p:spPr bwMode="auto">
          <a:xfrm>
            <a:off x="974725" y="1066800"/>
            <a:ext cx="7788275" cy="4968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defRPr/>
            </a:pPr>
            <a:r>
              <a:rPr lang="ja-JP" altLang="nb-NO" sz="2000">
                <a:latin typeface="Arial"/>
                <a:cs typeface="+mn-cs"/>
              </a:rPr>
              <a:t>”</a:t>
            </a:r>
            <a:r>
              <a:rPr lang="nb-NO" sz="2000">
                <a:latin typeface="Times" charset="0"/>
                <a:cs typeface="+mn-cs"/>
              </a:rPr>
              <a:t>Nød lærer naken kvinne å spinne</a:t>
            </a:r>
            <a:r>
              <a:rPr lang="ja-JP" altLang="nb-NO" sz="2000">
                <a:latin typeface="Arial"/>
                <a:cs typeface="+mn-cs"/>
              </a:rPr>
              <a:t>”</a:t>
            </a:r>
            <a:r>
              <a:rPr lang="nb-NO" sz="2000">
                <a:latin typeface="Times" charset="0"/>
                <a:cs typeface="+mn-cs"/>
              </a:rPr>
              <a:t> – når nøden mangler blir det for få gode ideer</a:t>
            </a:r>
          </a:p>
          <a:p>
            <a:pPr eaLnBrk="0" hangingPunct="0">
              <a:defRPr/>
            </a:pPr>
            <a:endParaRPr lang="nb-NO" sz="2000">
              <a:latin typeface="Times" charset="0"/>
              <a:cs typeface="+mn-cs"/>
            </a:endParaRPr>
          </a:p>
          <a:p>
            <a:pPr eaLnBrk="0" hangingPunct="0">
              <a:defRPr/>
            </a:pPr>
            <a:r>
              <a:rPr lang="nb-NO" sz="2000">
                <a:latin typeface="Times" charset="0"/>
                <a:cs typeface="+mn-cs"/>
              </a:rPr>
              <a:t>Det finnes en annen teori om hvorfor det er så få innovasjoner.  Den sier at det er nok av gode ideer, de sitter bare på feil sted.  Utrykt annerledes:  Enhver organisasjon er som en champagneflaske:  Trykket kommer nedenfra, men både flaskehals og kork sitter i toppen.</a:t>
            </a:r>
          </a:p>
          <a:p>
            <a:pPr eaLnBrk="0" hangingPunct="0">
              <a:defRPr/>
            </a:pPr>
            <a:endParaRPr lang="nb-NO" sz="2000">
              <a:latin typeface="Times" charset="0"/>
              <a:cs typeface="+mn-cs"/>
            </a:endParaRPr>
          </a:p>
          <a:p>
            <a:pPr eaLnBrk="0" hangingPunct="0">
              <a:defRPr/>
            </a:pPr>
            <a:r>
              <a:rPr lang="nb-NO" sz="2000">
                <a:latin typeface="Times" charset="0"/>
                <a:cs typeface="+mn-cs"/>
              </a:rPr>
              <a:t>Sagt på en annen måte:  Det er nok gode ideer, det er de unge som har dem, men de sitter på bunnen og slipper ikke til.</a:t>
            </a:r>
          </a:p>
          <a:p>
            <a:pPr eaLnBrk="0" hangingPunct="0">
              <a:defRPr/>
            </a:pPr>
            <a:endParaRPr lang="nb-NO" sz="2000">
              <a:latin typeface="Times" charset="0"/>
              <a:cs typeface="+mn-cs"/>
            </a:endParaRPr>
          </a:p>
          <a:p>
            <a:pPr eaLnBrk="0" hangingPunct="0">
              <a:defRPr/>
            </a:pPr>
            <a:r>
              <a:rPr lang="nb-NO" sz="2000">
                <a:latin typeface="Times" charset="0"/>
                <a:cs typeface="+mn-cs"/>
              </a:rPr>
              <a:t>Motsatt blir folk eldre etter hvert som de stiger, og jo eldre de blir, desto færre ideer får de.</a:t>
            </a:r>
          </a:p>
          <a:p>
            <a:pPr eaLnBrk="0" hangingPunct="0">
              <a:defRPr/>
            </a:pPr>
            <a:endParaRPr lang="nb-NO" sz="2000">
              <a:latin typeface="Times" charset="0"/>
              <a:cs typeface="+mn-cs"/>
            </a:endParaRPr>
          </a:p>
          <a:p>
            <a:pPr eaLnBrk="0" hangingPunct="0">
              <a:defRPr/>
            </a:pPr>
            <a:r>
              <a:rPr lang="nb-NO" sz="2000">
                <a:latin typeface="Times" charset="0"/>
                <a:cs typeface="+mn-cs"/>
              </a:rPr>
              <a:t>Derfor står vi i dag overfor et dobbelt problem.  Det blir flere eldre, og de eldre blir mye eldre.</a:t>
            </a:r>
          </a:p>
        </p:txBody>
      </p:sp>
    </p:spTree>
    <p:extLst>
      <p:ext uri="{BB962C8B-B14F-4D97-AF65-F5344CB8AC3E}">
        <p14:creationId xmlns:p14="http://schemas.microsoft.com/office/powerpoint/2010/main" val="22626084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a:xfrm>
            <a:off x="685800" y="0"/>
            <a:ext cx="7772400" cy="1066800"/>
          </a:xfrm>
        </p:spPr>
        <p:txBody>
          <a:bodyPr/>
          <a:lstStyle/>
          <a:p>
            <a:pPr eaLnBrk="1" hangingPunct="1">
              <a:defRPr/>
            </a:pPr>
            <a:r>
              <a:rPr lang="nb-NO">
                <a:cs typeface="+mj-cs"/>
              </a:rPr>
              <a:t>Gebissteorien (forts)</a:t>
            </a:r>
          </a:p>
        </p:txBody>
      </p:sp>
      <p:sp>
        <p:nvSpPr>
          <p:cNvPr id="263171" name="Text Box 3"/>
          <p:cNvSpPr txBox="1">
            <a:spLocks noChangeArrowheads="1"/>
          </p:cNvSpPr>
          <p:nvPr/>
        </p:nvSpPr>
        <p:spPr bwMode="auto">
          <a:xfrm>
            <a:off x="476415" y="1066800"/>
            <a:ext cx="8245475" cy="5273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defRPr/>
            </a:pPr>
            <a:r>
              <a:rPr lang="nb-NO" sz="2000" dirty="0">
                <a:latin typeface="Times" charset="0"/>
                <a:cs typeface="+mn-cs"/>
              </a:rPr>
              <a:t>Her kommer gebissteorien inn. For den sier at det er gebisser som gjør at antall innovasjoner går ned.</a:t>
            </a:r>
          </a:p>
          <a:p>
            <a:pPr eaLnBrk="0" hangingPunct="0">
              <a:defRPr/>
            </a:pPr>
            <a:r>
              <a:rPr lang="nb-NO" sz="2000" dirty="0">
                <a:latin typeface="Times" charset="0"/>
                <a:cs typeface="+mn-cs"/>
              </a:rPr>
              <a:t>I gamle dager var det færre gamle menn fordi de ikke hadde noe å tygge med, og knarkene avled derfor på grunn av utilstrekkelig næringsopptak.  Nå gjør gebisset at vi får en verden styrt av gamle menn uten nye ideer.</a:t>
            </a:r>
          </a:p>
          <a:p>
            <a:pPr eaLnBrk="0" hangingPunct="0">
              <a:defRPr/>
            </a:pPr>
            <a:endParaRPr lang="nb-NO" sz="2000" dirty="0">
              <a:latin typeface="Times" charset="0"/>
              <a:cs typeface="+mn-cs"/>
            </a:endParaRPr>
          </a:p>
          <a:p>
            <a:pPr eaLnBrk="0" hangingPunct="0">
              <a:defRPr/>
            </a:pPr>
            <a:r>
              <a:rPr lang="nb-NO" sz="2000" dirty="0">
                <a:latin typeface="Times" charset="0"/>
                <a:cs typeface="+mn-cs"/>
              </a:rPr>
              <a:t>Men gebissteorien er enda </a:t>
            </a:r>
            <a:r>
              <a:rPr lang="nb-NO" sz="2000" dirty="0" err="1">
                <a:latin typeface="Times" charset="0"/>
                <a:cs typeface="+mn-cs"/>
              </a:rPr>
              <a:t>listigere</a:t>
            </a:r>
            <a:r>
              <a:rPr lang="nb-NO" sz="2000" dirty="0">
                <a:latin typeface="Times" charset="0"/>
                <a:cs typeface="+mn-cs"/>
              </a:rPr>
              <a:t> enn som så.  Før var det slik at gamle menn hadde problemer med næringsopptaket.  Men fordi de manglet tenner holdt de av estetiske grunner kjeft.  Nå kan de ikke bare tygge – de kan tale.  Og dermed fortsetter de å insistere på sine foreldede oppfatninger fra direktørtaburettene og styreplassene, der de på grunn av formell stilling og myndighet kan få sitt syn igjennom.  Nå er det de unge menn som vil frem som ikke tør motsi det </a:t>
            </a:r>
            <a:r>
              <a:rPr lang="nb-NO" sz="2000" dirty="0" err="1">
                <a:latin typeface="Times" charset="0"/>
                <a:cs typeface="+mn-cs"/>
              </a:rPr>
              <a:t>stagnante</a:t>
            </a:r>
            <a:r>
              <a:rPr lang="nb-NO" sz="2000" dirty="0">
                <a:latin typeface="Times" charset="0"/>
                <a:cs typeface="+mn-cs"/>
              </a:rPr>
              <a:t> </a:t>
            </a:r>
            <a:r>
              <a:rPr lang="nb-NO" sz="2000" dirty="0" err="1">
                <a:latin typeface="Times" charset="0"/>
                <a:cs typeface="+mn-cs"/>
              </a:rPr>
              <a:t>gerontokrati</a:t>
            </a:r>
            <a:r>
              <a:rPr lang="nb-NO" sz="2000" dirty="0">
                <a:latin typeface="Times" charset="0"/>
                <a:cs typeface="+mn-cs"/>
              </a:rPr>
              <a:t>.  De brenner inne med sine ideer, og derfor er det ute med deres organisasjoner før de selv har nådd til topps og kan iverksette dem.  Og når de endelig har nådd til topps, er det deres ideer som er blitt foreldet.     </a:t>
            </a:r>
          </a:p>
          <a:p>
            <a:pPr eaLnBrk="0" hangingPunct="0">
              <a:defRPr/>
            </a:pPr>
            <a:endParaRPr lang="nb-NO" sz="2000" dirty="0">
              <a:latin typeface="Times" charset="0"/>
              <a:cs typeface="+mn-cs"/>
            </a:endParaRPr>
          </a:p>
        </p:txBody>
      </p:sp>
    </p:spTree>
    <p:extLst>
      <p:ext uri="{BB962C8B-B14F-4D97-AF65-F5344CB8AC3E}">
        <p14:creationId xmlns:p14="http://schemas.microsoft.com/office/powerpoint/2010/main" val="20935676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a:xfrm>
            <a:off x="533400" y="251004"/>
            <a:ext cx="8105775" cy="838200"/>
          </a:xfrm>
        </p:spPr>
        <p:txBody>
          <a:bodyPr/>
          <a:lstStyle/>
          <a:p>
            <a:pPr eaLnBrk="1" hangingPunct="1">
              <a:defRPr/>
            </a:pPr>
            <a:r>
              <a:rPr lang="nb-NO" dirty="0" err="1">
                <a:cs typeface="+mj-cs"/>
              </a:rPr>
              <a:t>Impression</a:t>
            </a:r>
            <a:r>
              <a:rPr lang="nb-NO" dirty="0">
                <a:cs typeface="+mj-cs"/>
              </a:rPr>
              <a:t> management</a:t>
            </a:r>
          </a:p>
        </p:txBody>
      </p:sp>
      <p:sp>
        <p:nvSpPr>
          <p:cNvPr id="282627" name="Text Box 3"/>
          <p:cNvSpPr txBox="1">
            <a:spLocks noChangeArrowheads="1"/>
          </p:cNvSpPr>
          <p:nvPr/>
        </p:nvSpPr>
        <p:spPr bwMode="auto">
          <a:xfrm>
            <a:off x="669925" y="1335986"/>
            <a:ext cx="8016875" cy="4524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defTabSz="762000" eaLnBrk="0" hangingPunct="0">
              <a:defRPr sz="2400">
                <a:solidFill>
                  <a:schemeClr val="tx1"/>
                </a:solidFill>
                <a:latin typeface="Times New Roman" charset="0"/>
                <a:ea typeface="ＭＳ Ｐゴシック" charset="0"/>
              </a:defRPr>
            </a:lvl1pPr>
            <a:lvl2pPr marL="571500" defTabSz="762000" eaLnBrk="0" hangingPunct="0">
              <a:defRPr sz="2400">
                <a:solidFill>
                  <a:schemeClr val="tx1"/>
                </a:solidFill>
                <a:latin typeface="Times New Roman" charset="0"/>
                <a:ea typeface="ＭＳ Ｐゴシック" charset="0"/>
              </a:defRPr>
            </a:lvl2pPr>
            <a:lvl3pPr marL="1143000" defTabSz="762000" eaLnBrk="0" hangingPunct="0">
              <a:defRPr sz="2400">
                <a:solidFill>
                  <a:schemeClr val="tx1"/>
                </a:solidFill>
                <a:latin typeface="Times New Roman" charset="0"/>
                <a:ea typeface="ＭＳ Ｐゴシック" charset="0"/>
              </a:defRPr>
            </a:lvl3pPr>
            <a:lvl4pPr marL="1714500" defTabSz="762000" eaLnBrk="0" hangingPunct="0">
              <a:defRPr sz="2400">
                <a:solidFill>
                  <a:schemeClr val="tx1"/>
                </a:solidFill>
                <a:latin typeface="Times New Roman" charset="0"/>
                <a:ea typeface="ＭＳ Ｐゴシック" charset="0"/>
              </a:defRPr>
            </a:lvl4pPr>
            <a:lvl5pPr marL="2286000" defTabSz="762000" eaLnBrk="0" hangingPunct="0">
              <a:defRPr sz="2400">
                <a:solidFill>
                  <a:schemeClr val="tx1"/>
                </a:solidFill>
                <a:latin typeface="Times New Roman" charset="0"/>
                <a:ea typeface="ＭＳ Ｐゴシック" charset="0"/>
              </a:defRPr>
            </a:lvl5pPr>
            <a:lvl6pPr marL="2743200" defTabSz="762000" eaLnBrk="0" fontAlgn="base" hangingPunct="0">
              <a:spcBef>
                <a:spcPct val="0"/>
              </a:spcBef>
              <a:spcAft>
                <a:spcPct val="0"/>
              </a:spcAft>
              <a:defRPr sz="2400">
                <a:solidFill>
                  <a:schemeClr val="tx1"/>
                </a:solidFill>
                <a:latin typeface="Times New Roman" charset="0"/>
                <a:ea typeface="ＭＳ Ｐゴシック" charset="0"/>
              </a:defRPr>
            </a:lvl6pPr>
            <a:lvl7pPr marL="3200400" defTabSz="762000" eaLnBrk="0" fontAlgn="base" hangingPunct="0">
              <a:spcBef>
                <a:spcPct val="0"/>
              </a:spcBef>
              <a:spcAft>
                <a:spcPct val="0"/>
              </a:spcAft>
              <a:defRPr sz="2400">
                <a:solidFill>
                  <a:schemeClr val="tx1"/>
                </a:solidFill>
                <a:latin typeface="Times New Roman" charset="0"/>
                <a:ea typeface="ＭＳ Ｐゴシック" charset="0"/>
              </a:defRPr>
            </a:lvl7pPr>
            <a:lvl8pPr marL="3657600" defTabSz="762000" eaLnBrk="0" fontAlgn="base" hangingPunct="0">
              <a:spcBef>
                <a:spcPct val="0"/>
              </a:spcBef>
              <a:spcAft>
                <a:spcPct val="0"/>
              </a:spcAft>
              <a:defRPr sz="2400">
                <a:solidFill>
                  <a:schemeClr val="tx1"/>
                </a:solidFill>
                <a:latin typeface="Times New Roman" charset="0"/>
                <a:ea typeface="ＭＳ Ｐゴシック" charset="0"/>
              </a:defRPr>
            </a:lvl8pPr>
            <a:lvl9pPr marL="4114800" defTabSz="7620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nb-NO" dirty="0">
                <a:cs typeface="+mn-cs"/>
              </a:rPr>
              <a:t>Dere har sikkert registrert at der man før klarte seg med en </a:t>
            </a:r>
            <a:r>
              <a:rPr lang="ja-JP" altLang="nb-NO" dirty="0">
                <a:latin typeface="Arial"/>
                <a:cs typeface="+mn-cs"/>
              </a:rPr>
              <a:t>”</a:t>
            </a:r>
            <a:r>
              <a:rPr lang="nb-NO" dirty="0">
                <a:cs typeface="+mn-cs"/>
              </a:rPr>
              <a:t>god ide</a:t>
            </a:r>
            <a:r>
              <a:rPr lang="ja-JP" altLang="nb-NO" dirty="0">
                <a:latin typeface="Arial"/>
                <a:cs typeface="+mn-cs"/>
              </a:rPr>
              <a:t>”</a:t>
            </a:r>
            <a:r>
              <a:rPr lang="nb-NO" dirty="0">
                <a:cs typeface="+mn-cs"/>
              </a:rPr>
              <a:t> er det nå nødvendig med et </a:t>
            </a:r>
            <a:r>
              <a:rPr lang="ja-JP" altLang="nb-NO" dirty="0">
                <a:latin typeface="Arial"/>
                <a:cs typeface="+mn-cs"/>
              </a:rPr>
              <a:t>”</a:t>
            </a:r>
            <a:r>
              <a:rPr lang="nb-NO" dirty="0">
                <a:cs typeface="+mn-cs"/>
              </a:rPr>
              <a:t>avansert totalkonsept</a:t>
            </a:r>
            <a:r>
              <a:rPr lang="ja-JP" altLang="nb-NO" dirty="0">
                <a:latin typeface="Arial"/>
                <a:cs typeface="+mn-cs"/>
              </a:rPr>
              <a:t>”</a:t>
            </a:r>
            <a:r>
              <a:rPr lang="nb-NO" dirty="0">
                <a:cs typeface="+mn-cs"/>
              </a:rPr>
              <a:t>.  Det er en gammel innsikt at fine ord og overraskende språklige sammenstillinger gjør et vel så sterkt inntrykk som det rent innholdsmessige.  Ja, hovedregelen er:  Jo dårligere ide, desto viktigere blir den språklige forkledningen.  Eller som det heter på fagspråket:  Lavkarats konsepter bør </a:t>
            </a:r>
            <a:r>
              <a:rPr lang="nb-NO" dirty="0" err="1">
                <a:cs typeface="+mn-cs"/>
              </a:rPr>
              <a:t>obfokuseres</a:t>
            </a:r>
            <a:r>
              <a:rPr lang="nb-NO" dirty="0">
                <a:cs typeface="+mn-cs"/>
              </a:rPr>
              <a:t>.  Allerede Bør Børson var en mester i dette, da han lanserte sine </a:t>
            </a:r>
            <a:r>
              <a:rPr lang="ja-JP" altLang="nb-NO" dirty="0">
                <a:latin typeface="Arial"/>
                <a:cs typeface="+mn-cs"/>
              </a:rPr>
              <a:t>”</a:t>
            </a:r>
            <a:r>
              <a:rPr lang="nb-NO" i="1" dirty="0">
                <a:cs typeface="+mn-cs"/>
              </a:rPr>
              <a:t>prima sekunda varer</a:t>
            </a:r>
            <a:r>
              <a:rPr lang="ja-JP" altLang="nb-NO" dirty="0">
                <a:latin typeface="Arial"/>
                <a:cs typeface="+mn-cs"/>
              </a:rPr>
              <a:t>”</a:t>
            </a:r>
            <a:r>
              <a:rPr lang="nb-NO" dirty="0">
                <a:cs typeface="+mn-cs"/>
              </a:rPr>
              <a:t>.</a:t>
            </a:r>
          </a:p>
          <a:p>
            <a:pPr eaLnBrk="1" hangingPunct="1">
              <a:defRPr/>
            </a:pPr>
            <a:endParaRPr lang="nb-NO" dirty="0">
              <a:cs typeface="+mn-cs"/>
            </a:endParaRPr>
          </a:p>
          <a:p>
            <a:pPr eaLnBrk="1" hangingPunct="1">
              <a:defRPr/>
            </a:pPr>
            <a:r>
              <a:rPr lang="nb-NO" dirty="0">
                <a:cs typeface="+mn-cs"/>
              </a:rPr>
              <a:t>Man gir altså ikke inntrykk – man skaper dem.  Dette kalles </a:t>
            </a:r>
            <a:r>
              <a:rPr lang="ja-JP" altLang="nb-NO" dirty="0">
                <a:latin typeface="Arial"/>
                <a:cs typeface="+mn-cs"/>
              </a:rPr>
              <a:t>”</a:t>
            </a:r>
            <a:r>
              <a:rPr lang="nb-NO" i="1" dirty="0" err="1">
                <a:cs typeface="+mn-cs"/>
              </a:rPr>
              <a:t>impression</a:t>
            </a:r>
            <a:r>
              <a:rPr lang="nb-NO" i="1" dirty="0">
                <a:cs typeface="+mn-cs"/>
              </a:rPr>
              <a:t> management</a:t>
            </a:r>
            <a:r>
              <a:rPr lang="ja-JP" altLang="nb-NO" dirty="0">
                <a:latin typeface="Arial"/>
                <a:cs typeface="+mn-cs"/>
              </a:rPr>
              <a:t>”</a:t>
            </a:r>
            <a:r>
              <a:rPr lang="nb-NO" dirty="0">
                <a:cs typeface="+mn-cs"/>
              </a:rPr>
              <a:t> – </a:t>
            </a:r>
            <a:r>
              <a:rPr lang="nb-NO" dirty="0" err="1">
                <a:cs typeface="+mn-cs"/>
              </a:rPr>
              <a:t>inntrykkstyring</a:t>
            </a:r>
            <a:r>
              <a:rPr lang="nb-NO" dirty="0">
                <a:cs typeface="+mn-cs"/>
              </a:rPr>
              <a:t>.</a:t>
            </a:r>
          </a:p>
        </p:txBody>
      </p:sp>
    </p:spTree>
    <p:extLst>
      <p:ext uri="{BB962C8B-B14F-4D97-AF65-F5344CB8AC3E}">
        <p14:creationId xmlns:p14="http://schemas.microsoft.com/office/powerpoint/2010/main" val="15235032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Text Box 2"/>
          <p:cNvSpPr txBox="1">
            <a:spLocks noChangeArrowheads="1"/>
          </p:cNvSpPr>
          <p:nvPr/>
        </p:nvSpPr>
        <p:spPr bwMode="auto">
          <a:xfrm>
            <a:off x="914401" y="1644622"/>
            <a:ext cx="7546812" cy="40626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eaLnBrk="0" hangingPunct="0">
              <a:defRPr/>
            </a:pPr>
            <a:endParaRPr lang="nb-NO" dirty="0">
              <a:latin typeface="Times" charset="0"/>
              <a:cs typeface="+mn-cs"/>
            </a:endParaRPr>
          </a:p>
          <a:p>
            <a:pPr eaLnBrk="0" hangingPunct="0">
              <a:defRPr/>
            </a:pPr>
            <a:r>
              <a:rPr lang="ja-JP" altLang="nb-NO" sz="2400" i="1" dirty="0">
                <a:latin typeface="Arial"/>
                <a:cs typeface="+mn-cs"/>
              </a:rPr>
              <a:t>”</a:t>
            </a:r>
            <a:r>
              <a:rPr lang="nb-NO" sz="2400" i="1" dirty="0">
                <a:latin typeface="Times" charset="0"/>
                <a:cs typeface="+mn-cs"/>
              </a:rPr>
              <a:t>Det er vanskelig å tenke korrekt der autoriteter har tenkt foran</a:t>
            </a:r>
            <a:r>
              <a:rPr lang="ja-JP" altLang="nb-NO" sz="2400" i="1" dirty="0">
                <a:latin typeface="Arial"/>
                <a:cs typeface="+mn-cs"/>
              </a:rPr>
              <a:t>”</a:t>
            </a:r>
            <a:endParaRPr lang="nb-NO" sz="2400" i="1" dirty="0">
              <a:latin typeface="Times" charset="0"/>
              <a:cs typeface="+mn-cs"/>
            </a:endParaRPr>
          </a:p>
          <a:p>
            <a:pPr eaLnBrk="0" hangingPunct="0">
              <a:defRPr/>
            </a:pPr>
            <a:endParaRPr lang="nb-NO" sz="2400" i="1" dirty="0">
              <a:latin typeface="Times" charset="0"/>
              <a:cs typeface="+mn-cs"/>
            </a:endParaRPr>
          </a:p>
          <a:p>
            <a:pPr eaLnBrk="0" hangingPunct="0">
              <a:defRPr/>
            </a:pPr>
            <a:r>
              <a:rPr lang="ja-JP" altLang="nb-NO" sz="2400" i="1" dirty="0">
                <a:latin typeface="Arial"/>
                <a:cs typeface="+mn-cs"/>
              </a:rPr>
              <a:t>”</a:t>
            </a:r>
            <a:r>
              <a:rPr lang="nb-NO" sz="2400" i="1" dirty="0">
                <a:latin typeface="Times" charset="0"/>
                <a:cs typeface="+mn-cs"/>
              </a:rPr>
              <a:t>Automatisk aksept av andres tanker fører vanligvis til gale konklusjoner</a:t>
            </a:r>
            <a:r>
              <a:rPr lang="ja-JP" altLang="nb-NO" sz="2400" i="1" dirty="0">
                <a:latin typeface="Arial"/>
                <a:cs typeface="+mn-cs"/>
              </a:rPr>
              <a:t>”</a:t>
            </a:r>
            <a:endParaRPr lang="nb-NO" sz="2400" i="1" dirty="0">
              <a:latin typeface="Times" charset="0"/>
              <a:cs typeface="+mn-cs"/>
            </a:endParaRPr>
          </a:p>
          <a:p>
            <a:pPr eaLnBrk="0" hangingPunct="0">
              <a:defRPr/>
            </a:pPr>
            <a:endParaRPr lang="nb-NO" sz="2400" i="1" dirty="0">
              <a:latin typeface="Times" charset="0"/>
              <a:cs typeface="+mn-cs"/>
            </a:endParaRPr>
          </a:p>
          <a:p>
            <a:pPr eaLnBrk="0" hangingPunct="0">
              <a:defRPr/>
            </a:pPr>
            <a:r>
              <a:rPr lang="ja-JP" altLang="nb-NO" sz="2400" i="1" dirty="0">
                <a:latin typeface="Arial"/>
                <a:cs typeface="+mn-cs"/>
              </a:rPr>
              <a:t>”</a:t>
            </a:r>
            <a:r>
              <a:rPr lang="nb-NO" sz="2400" i="1" dirty="0">
                <a:latin typeface="Times" charset="0"/>
                <a:cs typeface="+mn-cs"/>
              </a:rPr>
              <a:t>De grunnleggende tanker må være meget enkle</a:t>
            </a:r>
            <a:r>
              <a:rPr lang="ja-JP" altLang="nb-NO" sz="2400" i="1" dirty="0">
                <a:latin typeface="Arial"/>
                <a:cs typeface="+mn-cs"/>
              </a:rPr>
              <a:t>”</a:t>
            </a:r>
            <a:endParaRPr lang="nb-NO" sz="2400" i="1" dirty="0">
              <a:latin typeface="Times" charset="0"/>
              <a:cs typeface="+mn-cs"/>
            </a:endParaRPr>
          </a:p>
          <a:p>
            <a:pPr eaLnBrk="0" hangingPunct="0">
              <a:defRPr/>
            </a:pPr>
            <a:endParaRPr lang="nb-NO" sz="2400" i="1" dirty="0">
              <a:latin typeface="Times" charset="0"/>
              <a:cs typeface="+mn-cs"/>
            </a:endParaRPr>
          </a:p>
          <a:p>
            <a:pPr eaLnBrk="0" hangingPunct="0">
              <a:defRPr/>
            </a:pPr>
            <a:r>
              <a:rPr lang="ja-JP" altLang="nb-NO" sz="2400" i="1" dirty="0">
                <a:latin typeface="Arial"/>
                <a:cs typeface="+mn-cs"/>
              </a:rPr>
              <a:t>”</a:t>
            </a:r>
            <a:r>
              <a:rPr lang="nb-NO" sz="2400" i="1" dirty="0">
                <a:latin typeface="Times" charset="0"/>
                <a:cs typeface="+mn-cs"/>
              </a:rPr>
              <a:t>Et hvert system skal være så enkelt som mulig, men ikke enklere</a:t>
            </a:r>
            <a:r>
              <a:rPr lang="ja-JP" altLang="nb-NO" sz="2400" i="1" dirty="0">
                <a:latin typeface="Arial"/>
                <a:cs typeface="+mn-cs"/>
              </a:rPr>
              <a:t>”</a:t>
            </a:r>
            <a:endParaRPr lang="nb-NO" sz="2400" i="1" dirty="0">
              <a:latin typeface="Times" charset="0"/>
              <a:cs typeface="+mn-cs"/>
            </a:endParaRPr>
          </a:p>
        </p:txBody>
      </p:sp>
      <p:sp>
        <p:nvSpPr>
          <p:cNvPr id="265220" name="Text Box 4"/>
          <p:cNvSpPr txBox="1">
            <a:spLocks noChangeArrowheads="1"/>
          </p:cNvSpPr>
          <p:nvPr/>
        </p:nvSpPr>
        <p:spPr bwMode="auto">
          <a:xfrm>
            <a:off x="882883" y="1066800"/>
            <a:ext cx="2895081"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defTabSz="762000" eaLnBrk="0" hangingPunct="0">
              <a:defRPr sz="2400">
                <a:solidFill>
                  <a:schemeClr val="tx1"/>
                </a:solidFill>
                <a:latin typeface="Times New Roman" charset="0"/>
                <a:ea typeface="ＭＳ Ｐゴシック" charset="0"/>
              </a:defRPr>
            </a:lvl1pPr>
            <a:lvl2pPr marL="571500" defTabSz="762000" eaLnBrk="0" hangingPunct="0">
              <a:defRPr sz="2400">
                <a:solidFill>
                  <a:schemeClr val="tx1"/>
                </a:solidFill>
                <a:latin typeface="Times New Roman" charset="0"/>
                <a:ea typeface="ＭＳ Ｐゴシック" charset="0"/>
              </a:defRPr>
            </a:lvl2pPr>
            <a:lvl3pPr marL="1143000" defTabSz="762000" eaLnBrk="0" hangingPunct="0">
              <a:defRPr sz="2400">
                <a:solidFill>
                  <a:schemeClr val="tx1"/>
                </a:solidFill>
                <a:latin typeface="Times New Roman" charset="0"/>
                <a:ea typeface="ＭＳ Ｐゴシック" charset="0"/>
              </a:defRPr>
            </a:lvl3pPr>
            <a:lvl4pPr marL="1714500" defTabSz="762000" eaLnBrk="0" hangingPunct="0">
              <a:defRPr sz="2400">
                <a:solidFill>
                  <a:schemeClr val="tx1"/>
                </a:solidFill>
                <a:latin typeface="Times New Roman" charset="0"/>
                <a:ea typeface="ＭＳ Ｐゴシック" charset="0"/>
              </a:defRPr>
            </a:lvl4pPr>
            <a:lvl5pPr marL="2286000" defTabSz="762000" eaLnBrk="0" hangingPunct="0">
              <a:defRPr sz="2400">
                <a:solidFill>
                  <a:schemeClr val="tx1"/>
                </a:solidFill>
                <a:latin typeface="Times New Roman" charset="0"/>
                <a:ea typeface="ＭＳ Ｐゴシック" charset="0"/>
              </a:defRPr>
            </a:lvl5pPr>
            <a:lvl6pPr marL="2743200" defTabSz="762000" eaLnBrk="0" fontAlgn="base" hangingPunct="0">
              <a:spcBef>
                <a:spcPct val="0"/>
              </a:spcBef>
              <a:spcAft>
                <a:spcPct val="0"/>
              </a:spcAft>
              <a:defRPr sz="2400">
                <a:solidFill>
                  <a:schemeClr val="tx1"/>
                </a:solidFill>
                <a:latin typeface="Times New Roman" charset="0"/>
                <a:ea typeface="ＭＳ Ｐゴシック" charset="0"/>
              </a:defRPr>
            </a:lvl6pPr>
            <a:lvl7pPr marL="3200400" defTabSz="762000" eaLnBrk="0" fontAlgn="base" hangingPunct="0">
              <a:spcBef>
                <a:spcPct val="0"/>
              </a:spcBef>
              <a:spcAft>
                <a:spcPct val="0"/>
              </a:spcAft>
              <a:defRPr sz="2400">
                <a:solidFill>
                  <a:schemeClr val="tx1"/>
                </a:solidFill>
                <a:latin typeface="Times New Roman" charset="0"/>
                <a:ea typeface="ＭＳ Ｐゴシック" charset="0"/>
              </a:defRPr>
            </a:lvl7pPr>
            <a:lvl8pPr marL="3657600" defTabSz="762000" eaLnBrk="0" fontAlgn="base" hangingPunct="0">
              <a:spcBef>
                <a:spcPct val="0"/>
              </a:spcBef>
              <a:spcAft>
                <a:spcPct val="0"/>
              </a:spcAft>
              <a:defRPr sz="2400">
                <a:solidFill>
                  <a:schemeClr val="tx1"/>
                </a:solidFill>
                <a:latin typeface="Times New Roman" charset="0"/>
                <a:ea typeface="ＭＳ Ｐゴシック" charset="0"/>
              </a:defRPr>
            </a:lvl8pPr>
            <a:lvl9pPr marL="4114800" defTabSz="7620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nb-NO" sz="3200" b="1" i="1" dirty="0">
                <a:solidFill>
                  <a:srgbClr val="800000"/>
                </a:solidFill>
                <a:latin typeface="+mj-lt"/>
                <a:ea typeface="+mj-ea"/>
                <a:cs typeface="+mj-cs"/>
              </a:rPr>
              <a:t>Albert</a:t>
            </a:r>
            <a:r>
              <a:rPr lang="nb-NO" sz="3200" b="1" dirty="0">
                <a:latin typeface="Times" charset="0"/>
              </a:rPr>
              <a:t> </a:t>
            </a:r>
            <a:r>
              <a:rPr lang="nb-NO" sz="3200" b="1" i="1" dirty="0">
                <a:solidFill>
                  <a:srgbClr val="800000"/>
                </a:solidFill>
                <a:latin typeface="+mj-lt"/>
                <a:ea typeface="+mj-ea"/>
                <a:cs typeface="+mj-cs"/>
              </a:rPr>
              <a:t>Einstein:</a:t>
            </a:r>
          </a:p>
          <a:p>
            <a:pPr eaLnBrk="1" hangingPunct="1">
              <a:defRPr/>
            </a:pPr>
            <a:endParaRPr lang="nb-NO" dirty="0">
              <a:cs typeface="+mn-cs"/>
            </a:endParaRPr>
          </a:p>
        </p:txBody>
      </p:sp>
    </p:spTree>
    <p:extLst>
      <p:ext uri="{BB962C8B-B14F-4D97-AF65-F5344CB8AC3E}">
        <p14:creationId xmlns:p14="http://schemas.microsoft.com/office/powerpoint/2010/main" val="27976901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5218">
                                            <p:txEl>
                                              <p:pRg st="1" end="1"/>
                                            </p:txEl>
                                          </p:spTgt>
                                        </p:tgtEl>
                                        <p:attrNameLst>
                                          <p:attrName>style.visibility</p:attrName>
                                        </p:attrNameLst>
                                      </p:cBhvr>
                                      <p:to>
                                        <p:strVal val="visible"/>
                                      </p:to>
                                    </p:set>
                                    <p:anim calcmode="lin" valueType="num">
                                      <p:cBhvr additive="base">
                                        <p:cTn id="7" dur="500" fill="hold"/>
                                        <p:tgtEl>
                                          <p:spTgt spid="265218">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6521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65218">
                                            <p:txEl>
                                              <p:pRg st="3" end="3"/>
                                            </p:txEl>
                                          </p:spTgt>
                                        </p:tgtEl>
                                        <p:attrNameLst>
                                          <p:attrName>style.visibility</p:attrName>
                                        </p:attrNameLst>
                                      </p:cBhvr>
                                      <p:to>
                                        <p:strVal val="visible"/>
                                      </p:to>
                                    </p:set>
                                    <p:anim calcmode="lin" valueType="num">
                                      <p:cBhvr additive="base">
                                        <p:cTn id="13" dur="500" fill="hold"/>
                                        <p:tgtEl>
                                          <p:spTgt spid="265218">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6521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65218">
                                            <p:txEl>
                                              <p:pRg st="5" end="5"/>
                                            </p:txEl>
                                          </p:spTgt>
                                        </p:tgtEl>
                                        <p:attrNameLst>
                                          <p:attrName>style.visibility</p:attrName>
                                        </p:attrNameLst>
                                      </p:cBhvr>
                                      <p:to>
                                        <p:strVal val="visible"/>
                                      </p:to>
                                    </p:set>
                                    <p:anim calcmode="lin" valueType="num">
                                      <p:cBhvr additive="base">
                                        <p:cTn id="19" dur="500" fill="hold"/>
                                        <p:tgtEl>
                                          <p:spTgt spid="265218">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65218">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65218">
                                            <p:txEl>
                                              <p:pRg st="7" end="7"/>
                                            </p:txEl>
                                          </p:spTgt>
                                        </p:tgtEl>
                                        <p:attrNameLst>
                                          <p:attrName>style.visibility</p:attrName>
                                        </p:attrNameLst>
                                      </p:cBhvr>
                                      <p:to>
                                        <p:strVal val="visible"/>
                                      </p:to>
                                    </p:set>
                                    <p:anim calcmode="lin" valueType="num">
                                      <p:cBhvr additive="base">
                                        <p:cTn id="25" dur="500" fill="hold"/>
                                        <p:tgtEl>
                                          <p:spTgt spid="265218">
                                            <p:txEl>
                                              <p:pRg st="7" end="7"/>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65218">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18"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Om å fusjonere</a:t>
            </a:r>
          </a:p>
        </p:txBody>
      </p:sp>
      <p:sp>
        <p:nvSpPr>
          <p:cNvPr id="3" name="Plassholder for innhold 2"/>
          <p:cNvSpPr>
            <a:spLocks noGrp="1"/>
          </p:cNvSpPr>
          <p:nvPr>
            <p:ph idx="1"/>
          </p:nvPr>
        </p:nvSpPr>
        <p:spPr>
          <a:xfrm>
            <a:off x="1563930" y="1600202"/>
            <a:ext cx="5867683" cy="4525963"/>
          </a:xfrm>
        </p:spPr>
        <p:txBody>
          <a:bodyPr/>
          <a:lstStyle/>
          <a:p>
            <a:pPr marL="0" indent="0">
              <a:buNone/>
            </a:pPr>
            <a:r>
              <a:rPr lang="nb-NO" sz="2400" dirty="0"/>
              <a:t>Dere har vel hørt om høna som foreslo at hun og grisen skulle fusjonere?</a:t>
            </a:r>
          </a:p>
          <a:p>
            <a:pPr marL="0" indent="0">
              <a:buNone/>
            </a:pPr>
            <a:r>
              <a:rPr lang="nb-NO" sz="2400" dirty="0"/>
              <a:t>De skulle produsere egg og bacon, og som alle forstår, var grisen litt nølende. Da høna spurte hva som var i veien, sa grisen at det var ikke så gunstig for ham, for da måtte jo han dø! Men da lo høna godt mens hun sa: «</a:t>
            </a:r>
            <a:r>
              <a:rPr lang="nb-NO" sz="2400" dirty="0" err="1"/>
              <a:t>Jamen</a:t>
            </a:r>
            <a:r>
              <a:rPr lang="nb-NO" sz="2400" dirty="0"/>
              <a:t>, det er jo det som skjer ved en fusjon!».</a:t>
            </a:r>
          </a:p>
          <a:p>
            <a:endParaRPr lang="nb-NO" dirty="0"/>
          </a:p>
        </p:txBody>
      </p:sp>
    </p:spTree>
    <p:extLst>
      <p:ext uri="{BB962C8B-B14F-4D97-AF65-F5344CB8AC3E}">
        <p14:creationId xmlns:p14="http://schemas.microsoft.com/office/powerpoint/2010/main" val="34373282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b="1" dirty="0"/>
              <a:t>Improvisasjon må til</a:t>
            </a:r>
            <a:br>
              <a:rPr lang="nb-NO" dirty="0"/>
            </a:br>
            <a:endParaRPr lang="nb-NO" dirty="0"/>
          </a:p>
        </p:txBody>
      </p:sp>
      <p:sp>
        <p:nvSpPr>
          <p:cNvPr id="3" name="Plassholder for innhold 2"/>
          <p:cNvSpPr>
            <a:spLocks noGrp="1"/>
          </p:cNvSpPr>
          <p:nvPr>
            <p:ph idx="1"/>
          </p:nvPr>
        </p:nvSpPr>
        <p:spPr/>
        <p:txBody>
          <a:bodyPr>
            <a:normAutofit lnSpcReduction="10000"/>
          </a:bodyPr>
          <a:lstStyle/>
          <a:p>
            <a:pPr marL="0" indent="0">
              <a:buNone/>
            </a:pPr>
            <a:r>
              <a:rPr lang="nb-NO" dirty="0"/>
              <a:t>Det høres kanskje litt rigid ut det her med en dirigent foran et orkester hvor dirigenten – ja nettopp- dirigerer det hele. Han bestemmer. Innen enkelte musikktyper – f.eks. jazz – er jo improvisasjon vanlig. Hva er da analogien til organisasjoner og ledelse? I musikken er det slik at improvisasjon ikke er så ”tilfeldig” og umiddelbar som det kan virke. Når det improviseres innen jazz så er rytmikken avtalt, det er som regel også avtalt når den enkelte musiker skal improvisere og hvor lenge. Til sist og ikke minst viktig – det ligger et akkordskjema i bunnen som gir reglene og rammene for improvisasjonen. Med andre ord er parallellen her de meget nødvendige regler, rutiner, budsjetter og strategier som en organisasjon har avtalt (gjeldende for lengre eller kortere tid) gir det grunnlaget som organisasjonen og dens medlemmer kan improvisere over i dagens dynamiske og krevende næringsliv.</a:t>
            </a:r>
          </a:p>
          <a:p>
            <a:pPr marL="0" indent="0">
              <a:buNone/>
            </a:pPr>
            <a:r>
              <a:rPr lang="nb-NO" dirty="0"/>
              <a:t> </a:t>
            </a:r>
          </a:p>
          <a:p>
            <a:pPr marL="0" indent="0">
              <a:buNone/>
            </a:pPr>
            <a:endParaRPr lang="nb-NO" dirty="0"/>
          </a:p>
        </p:txBody>
      </p:sp>
    </p:spTree>
    <p:extLst>
      <p:ext uri="{BB962C8B-B14F-4D97-AF65-F5344CB8AC3E}">
        <p14:creationId xmlns:p14="http://schemas.microsoft.com/office/powerpoint/2010/main" val="32598497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1621396" y="1073312"/>
            <a:ext cx="5512748" cy="4525963"/>
          </a:xfrm>
        </p:spPr>
        <p:txBody>
          <a:bodyPr/>
          <a:lstStyle/>
          <a:p>
            <a:pPr marL="0" indent="0">
              <a:buNone/>
            </a:pPr>
            <a:r>
              <a:rPr lang="nb-NO" sz="2800" i="1" dirty="0"/>
              <a:t>«The blues </a:t>
            </a:r>
            <a:r>
              <a:rPr lang="nb-NO" sz="2800" i="1" dirty="0" err="1"/>
              <a:t>was</a:t>
            </a:r>
            <a:r>
              <a:rPr lang="nb-NO" sz="2800" i="1" dirty="0"/>
              <a:t> like </a:t>
            </a:r>
            <a:r>
              <a:rPr lang="nb-NO" sz="2800" i="1" dirty="0" err="1"/>
              <a:t>that</a:t>
            </a:r>
            <a:r>
              <a:rPr lang="nb-NO" sz="2800" i="1" dirty="0"/>
              <a:t> problem </a:t>
            </a:r>
            <a:r>
              <a:rPr lang="nb-NO" sz="2800" i="1" dirty="0" err="1"/>
              <a:t>child</a:t>
            </a:r>
            <a:r>
              <a:rPr lang="nb-NO" sz="2800" i="1" dirty="0"/>
              <a:t> </a:t>
            </a:r>
            <a:r>
              <a:rPr lang="nb-NO" sz="2800" i="1" dirty="0" err="1"/>
              <a:t>that</a:t>
            </a:r>
            <a:r>
              <a:rPr lang="nb-NO" sz="2800" i="1" dirty="0"/>
              <a:t> </a:t>
            </a:r>
            <a:r>
              <a:rPr lang="nb-NO" sz="2800" i="1" dirty="0" err="1"/>
              <a:t>you</a:t>
            </a:r>
            <a:r>
              <a:rPr lang="nb-NO" sz="2800" i="1" dirty="0"/>
              <a:t> </a:t>
            </a:r>
            <a:r>
              <a:rPr lang="nb-NO" sz="2800" i="1" dirty="0" err="1"/>
              <a:t>may</a:t>
            </a:r>
            <a:r>
              <a:rPr lang="nb-NO" sz="2800" i="1" dirty="0"/>
              <a:t> have </a:t>
            </a:r>
            <a:r>
              <a:rPr lang="nb-NO" sz="2800" i="1" dirty="0" err="1"/>
              <a:t>had</a:t>
            </a:r>
            <a:r>
              <a:rPr lang="nb-NO" sz="2800" i="1" dirty="0"/>
              <a:t> in </a:t>
            </a:r>
            <a:r>
              <a:rPr lang="nb-NO" sz="2800" i="1" dirty="0" err="1"/>
              <a:t>the</a:t>
            </a:r>
            <a:r>
              <a:rPr lang="nb-NO" sz="2800" i="1" dirty="0"/>
              <a:t> </a:t>
            </a:r>
            <a:r>
              <a:rPr lang="nb-NO" sz="2800" i="1" dirty="0" err="1"/>
              <a:t>family</a:t>
            </a:r>
            <a:r>
              <a:rPr lang="nb-NO" sz="2800" i="1" dirty="0"/>
              <a:t>. </a:t>
            </a:r>
            <a:r>
              <a:rPr lang="nb-NO" sz="2800" i="1" dirty="0" err="1"/>
              <a:t>You</a:t>
            </a:r>
            <a:r>
              <a:rPr lang="nb-NO" sz="2800" i="1" dirty="0"/>
              <a:t> </a:t>
            </a:r>
            <a:r>
              <a:rPr lang="nb-NO" sz="2800" i="1" dirty="0" err="1"/>
              <a:t>was</a:t>
            </a:r>
            <a:r>
              <a:rPr lang="nb-NO" sz="2800" i="1" dirty="0"/>
              <a:t> a </a:t>
            </a:r>
            <a:r>
              <a:rPr lang="nb-NO" sz="2800" i="1" dirty="0" err="1"/>
              <a:t>little</a:t>
            </a:r>
            <a:r>
              <a:rPr lang="nb-NO" sz="2800" i="1" dirty="0"/>
              <a:t> </a:t>
            </a:r>
            <a:r>
              <a:rPr lang="nb-NO" sz="2800" i="1" dirty="0" err="1"/>
              <a:t>ashamed</a:t>
            </a:r>
            <a:r>
              <a:rPr lang="nb-NO" sz="2800" i="1" dirty="0"/>
              <a:t> to let </a:t>
            </a:r>
            <a:r>
              <a:rPr lang="nb-NO" sz="2800" i="1" dirty="0" err="1"/>
              <a:t>anybody</a:t>
            </a:r>
            <a:r>
              <a:rPr lang="nb-NO" sz="2800" i="1" dirty="0"/>
              <a:t> </a:t>
            </a:r>
            <a:r>
              <a:rPr lang="nb-NO" sz="2800" i="1" dirty="0" err="1"/>
              <a:t>else</a:t>
            </a:r>
            <a:r>
              <a:rPr lang="nb-NO" sz="2800" i="1" dirty="0"/>
              <a:t> </a:t>
            </a:r>
            <a:r>
              <a:rPr lang="nb-NO" sz="2800" i="1" dirty="0" err="1"/>
              <a:t>see</a:t>
            </a:r>
            <a:r>
              <a:rPr lang="nb-NO" sz="2800" i="1" dirty="0"/>
              <a:t> him, </a:t>
            </a:r>
            <a:r>
              <a:rPr lang="nb-NO" sz="2800" i="1" dirty="0" err="1"/>
              <a:t>but</a:t>
            </a:r>
            <a:r>
              <a:rPr lang="nb-NO" sz="2800" i="1" dirty="0"/>
              <a:t> </a:t>
            </a:r>
            <a:r>
              <a:rPr lang="nb-NO" sz="2800" i="1" dirty="0" err="1"/>
              <a:t>you</a:t>
            </a:r>
            <a:r>
              <a:rPr lang="nb-NO" sz="2800" i="1" dirty="0"/>
              <a:t> </a:t>
            </a:r>
            <a:r>
              <a:rPr lang="nb-NO" sz="2800" i="1" dirty="0" err="1"/>
              <a:t>loved</a:t>
            </a:r>
            <a:r>
              <a:rPr lang="nb-NO" sz="2800" i="1" dirty="0"/>
              <a:t> him. </a:t>
            </a:r>
            <a:r>
              <a:rPr lang="nb-NO" sz="2800" i="1" dirty="0" err="1"/>
              <a:t>You</a:t>
            </a:r>
            <a:r>
              <a:rPr lang="nb-NO" sz="2800" i="1" dirty="0"/>
              <a:t> just </a:t>
            </a:r>
            <a:r>
              <a:rPr lang="nb-NO" sz="2800" i="1" dirty="0" err="1"/>
              <a:t>didn’t</a:t>
            </a:r>
            <a:r>
              <a:rPr lang="nb-NO" sz="2800" i="1" dirty="0"/>
              <a:t> </a:t>
            </a:r>
            <a:r>
              <a:rPr lang="nb-NO" sz="2800" i="1" dirty="0" err="1"/>
              <a:t>know</a:t>
            </a:r>
            <a:r>
              <a:rPr lang="nb-NO" sz="2800" i="1" dirty="0"/>
              <a:t> </a:t>
            </a:r>
            <a:r>
              <a:rPr lang="nb-NO" sz="2800" i="1" dirty="0" err="1"/>
              <a:t>how</a:t>
            </a:r>
            <a:r>
              <a:rPr lang="nb-NO" sz="2800" i="1" dirty="0"/>
              <a:t> </a:t>
            </a:r>
            <a:r>
              <a:rPr lang="nb-NO" sz="2800" i="1" dirty="0" err="1"/>
              <a:t>other</a:t>
            </a:r>
            <a:r>
              <a:rPr lang="nb-NO" sz="2800" i="1" dirty="0"/>
              <a:t> </a:t>
            </a:r>
            <a:r>
              <a:rPr lang="nb-NO" sz="2800" i="1" dirty="0" err="1"/>
              <a:t>people</a:t>
            </a:r>
            <a:r>
              <a:rPr lang="nb-NO" sz="2800" i="1" dirty="0"/>
              <a:t> </a:t>
            </a:r>
            <a:r>
              <a:rPr lang="nb-NO" sz="2800" i="1" dirty="0" err="1"/>
              <a:t>would</a:t>
            </a:r>
            <a:r>
              <a:rPr lang="nb-NO" sz="2800" i="1" dirty="0"/>
              <a:t> </a:t>
            </a:r>
            <a:r>
              <a:rPr lang="nb-NO" sz="2800" i="1" dirty="0" err="1"/>
              <a:t>take</a:t>
            </a:r>
            <a:r>
              <a:rPr lang="nb-NO" sz="2800" i="1" dirty="0"/>
              <a:t> it.» </a:t>
            </a:r>
            <a:endParaRPr lang="nb-NO" sz="2800" dirty="0"/>
          </a:p>
          <a:p>
            <a:pPr marL="0" indent="0">
              <a:buNone/>
            </a:pPr>
            <a:r>
              <a:rPr lang="nb-NO" sz="2800" dirty="0"/>
              <a:t>				</a:t>
            </a:r>
            <a:r>
              <a:rPr lang="nb-NO" dirty="0"/>
              <a:t>B.B King </a:t>
            </a:r>
            <a:endParaRPr lang="nb-NO" sz="2800" dirty="0"/>
          </a:p>
          <a:p>
            <a:endParaRPr lang="nb-NO" dirty="0"/>
          </a:p>
        </p:txBody>
      </p:sp>
    </p:spTree>
    <p:extLst>
      <p:ext uri="{BB962C8B-B14F-4D97-AF65-F5344CB8AC3E}">
        <p14:creationId xmlns:p14="http://schemas.microsoft.com/office/powerpoint/2010/main" val="3748116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126020" y="2241631"/>
            <a:ext cx="6782304" cy="1754327"/>
          </a:xfrm>
          <a:prstGeom prst="rect">
            <a:avLst/>
          </a:prstGeom>
        </p:spPr>
        <p:txBody>
          <a:bodyPr wrap="square">
            <a:spAutoFit/>
          </a:bodyPr>
          <a:lstStyle/>
          <a:p>
            <a:r>
              <a:rPr lang="nb-NO" sz="3600" i="1" dirty="0"/>
              <a:t>«The problem </a:t>
            </a:r>
            <a:r>
              <a:rPr lang="nb-NO" sz="3600" i="1" dirty="0" err="1"/>
              <a:t>about</a:t>
            </a:r>
            <a:r>
              <a:rPr lang="nb-NO" sz="3600" i="1" dirty="0"/>
              <a:t> </a:t>
            </a:r>
            <a:r>
              <a:rPr lang="nb-NO" sz="3600" i="1" dirty="0" err="1"/>
              <a:t>the</a:t>
            </a:r>
            <a:r>
              <a:rPr lang="nb-NO" sz="3600" i="1" dirty="0"/>
              <a:t> rat race is </a:t>
            </a:r>
            <a:r>
              <a:rPr lang="nb-NO" sz="3600" i="1" dirty="0" err="1"/>
              <a:t>that</a:t>
            </a:r>
            <a:r>
              <a:rPr lang="nb-NO" sz="3600" i="1" dirty="0"/>
              <a:t> </a:t>
            </a:r>
            <a:r>
              <a:rPr lang="nb-NO" sz="3600" i="1" dirty="0" err="1"/>
              <a:t>even</a:t>
            </a:r>
            <a:r>
              <a:rPr lang="nb-NO" sz="3600" i="1" dirty="0"/>
              <a:t> </a:t>
            </a:r>
            <a:r>
              <a:rPr lang="nb-NO" sz="3600" i="1" dirty="0" err="1"/>
              <a:t>if</a:t>
            </a:r>
            <a:r>
              <a:rPr lang="nb-NO" sz="3600" i="1" dirty="0"/>
              <a:t> </a:t>
            </a:r>
            <a:r>
              <a:rPr lang="nb-NO" sz="3600" i="1" dirty="0" err="1"/>
              <a:t>you</a:t>
            </a:r>
            <a:r>
              <a:rPr lang="nb-NO" sz="3600" i="1" dirty="0"/>
              <a:t> </a:t>
            </a:r>
            <a:r>
              <a:rPr lang="nb-NO" sz="3600" i="1" dirty="0" err="1"/>
              <a:t>win</a:t>
            </a:r>
            <a:r>
              <a:rPr lang="nb-NO" sz="3600" i="1" dirty="0"/>
              <a:t>, </a:t>
            </a:r>
            <a:r>
              <a:rPr lang="nb-NO" sz="3600" i="1" dirty="0" err="1"/>
              <a:t>you</a:t>
            </a:r>
            <a:r>
              <a:rPr lang="nb-NO" sz="3600" i="1" dirty="0"/>
              <a:t> </a:t>
            </a:r>
            <a:r>
              <a:rPr lang="nb-NO" sz="3600" i="1" dirty="0" err="1"/>
              <a:t>are</a:t>
            </a:r>
            <a:r>
              <a:rPr lang="nb-NO" sz="3600" i="1" dirty="0"/>
              <a:t> still a rat!»</a:t>
            </a:r>
          </a:p>
        </p:txBody>
      </p:sp>
    </p:spTree>
    <p:extLst>
      <p:ext uri="{BB962C8B-B14F-4D97-AF65-F5344CB8AC3E}">
        <p14:creationId xmlns:p14="http://schemas.microsoft.com/office/powerpoint/2010/main" val="24912157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sz="2200" dirty="0"/>
              <a:t>Representanter fra legevitenskapen var klinkende klar i sin dom over denne musikkformen </a:t>
            </a:r>
            <a:r>
              <a:rPr lang="nb-NO" sz="2200" dirty="0" err="1"/>
              <a:t>både</a:t>
            </a:r>
            <a:r>
              <a:rPr lang="nb-NO" sz="2200" dirty="0"/>
              <a:t> med hensyn til kvalitet og rase. Dr. med Carl Schiøtz uttalte til bladet Dansen i 1926: </a:t>
            </a:r>
            <a:endParaRPr lang="nb-NO" dirty="0"/>
          </a:p>
        </p:txBody>
      </p:sp>
      <p:sp>
        <p:nvSpPr>
          <p:cNvPr id="3" name="Plassholder for innhold 2"/>
          <p:cNvSpPr>
            <a:spLocks noGrp="1"/>
          </p:cNvSpPr>
          <p:nvPr>
            <p:ph idx="1"/>
          </p:nvPr>
        </p:nvSpPr>
        <p:spPr>
          <a:xfrm>
            <a:off x="972838" y="1600202"/>
            <a:ext cx="7593540" cy="4525963"/>
          </a:xfrm>
        </p:spPr>
        <p:txBody>
          <a:bodyPr/>
          <a:lstStyle/>
          <a:p>
            <a:pPr marL="0" indent="0">
              <a:buNone/>
            </a:pPr>
            <a:r>
              <a:rPr lang="nb-NO" sz="2800" dirty="0"/>
              <a:t>«Jeg anser den typiske </a:t>
            </a:r>
            <a:r>
              <a:rPr lang="nb-NO" sz="2800" dirty="0" err="1"/>
              <a:t>jazzmusik</a:t>
            </a:r>
            <a:r>
              <a:rPr lang="nb-NO" sz="2800" dirty="0"/>
              <a:t> som </a:t>
            </a:r>
            <a:r>
              <a:rPr lang="nb-NO" sz="2800" dirty="0" err="1"/>
              <a:t>smagsfordervende</a:t>
            </a:r>
            <a:r>
              <a:rPr lang="nb-NO" sz="2800" dirty="0"/>
              <a:t> - men den </a:t>
            </a:r>
            <a:r>
              <a:rPr lang="nb-NO" sz="2800" dirty="0" err="1"/>
              <a:t>gaar</a:t>
            </a:r>
            <a:r>
              <a:rPr lang="nb-NO" sz="2800" dirty="0"/>
              <a:t> over. Lignende vrøvl som </a:t>
            </a:r>
            <a:r>
              <a:rPr lang="nb-NO" sz="2800" dirty="0" err="1"/>
              <a:t>f.eks</a:t>
            </a:r>
            <a:r>
              <a:rPr lang="nb-NO" sz="2800" dirty="0"/>
              <a:t> kubisme i maleriet er alt </a:t>
            </a:r>
            <a:r>
              <a:rPr lang="nb-NO" sz="2800" dirty="0" err="1"/>
              <a:t>gaaet</a:t>
            </a:r>
            <a:r>
              <a:rPr lang="nb-NO" sz="2800" dirty="0"/>
              <a:t> over. At </a:t>
            </a:r>
            <a:r>
              <a:rPr lang="nb-NO" sz="2800" dirty="0" err="1"/>
              <a:t>europæere</a:t>
            </a:r>
            <a:r>
              <a:rPr lang="nb-NO" sz="2800" dirty="0"/>
              <a:t> svinger seg mens en neger «spiller» det ellers edle instrument </a:t>
            </a:r>
            <a:r>
              <a:rPr lang="nb-NO" sz="2800" dirty="0" err="1"/>
              <a:t>violinen</a:t>
            </a:r>
            <a:r>
              <a:rPr lang="nb-NO" sz="2800" dirty="0"/>
              <a:t> er meg en vederstyggelighet. De sorte fingre </a:t>
            </a:r>
            <a:r>
              <a:rPr lang="nb-NO" sz="2800" dirty="0" err="1"/>
              <a:t>maa</a:t>
            </a:r>
            <a:r>
              <a:rPr lang="nb-NO" sz="2800" dirty="0"/>
              <a:t> ikke besudle strengeleken. En neger skal slå tam-tam. Punktum. Og den hvite </a:t>
            </a:r>
            <a:r>
              <a:rPr lang="nb-NO" sz="2800" dirty="0" err="1"/>
              <a:t>mand</a:t>
            </a:r>
            <a:r>
              <a:rPr lang="nb-NO" sz="2800" dirty="0"/>
              <a:t> og </a:t>
            </a:r>
            <a:r>
              <a:rPr lang="nb-NO" sz="2800" dirty="0" err="1"/>
              <a:t>kvinde</a:t>
            </a:r>
            <a:r>
              <a:rPr lang="nb-NO" sz="2800" dirty="0"/>
              <a:t> skal ha </a:t>
            </a:r>
            <a:r>
              <a:rPr lang="nb-NO" sz="2800" dirty="0" err="1"/>
              <a:t>civiliserte</a:t>
            </a:r>
            <a:r>
              <a:rPr lang="nb-NO" sz="2800" dirty="0"/>
              <a:t> fordringer til </a:t>
            </a:r>
            <a:r>
              <a:rPr lang="nb-NO" sz="2800" dirty="0" err="1"/>
              <a:t>musik</a:t>
            </a:r>
            <a:r>
              <a:rPr lang="nb-NO" sz="2800" dirty="0"/>
              <a:t>.» </a:t>
            </a:r>
          </a:p>
          <a:p>
            <a:endParaRPr lang="nb-NO" dirty="0"/>
          </a:p>
        </p:txBody>
      </p:sp>
    </p:spTree>
    <p:extLst>
      <p:ext uri="{BB962C8B-B14F-4D97-AF65-F5344CB8AC3E}">
        <p14:creationId xmlns:p14="http://schemas.microsoft.com/office/powerpoint/2010/main" val="10135569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2286000" y="2967335"/>
            <a:ext cx="4572000" cy="923330"/>
          </a:xfrm>
          <a:prstGeom prst="rect">
            <a:avLst/>
          </a:prstGeom>
        </p:spPr>
        <p:txBody>
          <a:bodyPr>
            <a:spAutoFit/>
          </a:bodyPr>
          <a:lstStyle/>
          <a:p>
            <a:endParaRPr lang="nb-NO" dirty="0"/>
          </a:p>
          <a:p>
            <a:endParaRPr lang="nb-NO" dirty="0"/>
          </a:p>
          <a:p>
            <a:endParaRPr lang="nb-NO" dirty="0"/>
          </a:p>
        </p:txBody>
      </p:sp>
      <p:pic>
        <p:nvPicPr>
          <p:cNvPr id="4" name="Bilde 3"/>
          <p:cNvPicPr>
            <a:picLocks noChangeAspect="1"/>
          </p:cNvPicPr>
          <p:nvPr/>
        </p:nvPicPr>
        <p:blipFill>
          <a:blip r:embed="rId2"/>
          <a:stretch>
            <a:fillRect/>
          </a:stretch>
        </p:blipFill>
        <p:spPr>
          <a:xfrm>
            <a:off x="1385559" y="219674"/>
            <a:ext cx="6350000" cy="5908204"/>
          </a:xfrm>
          <a:prstGeom prst="rect">
            <a:avLst/>
          </a:prstGeom>
        </p:spPr>
      </p:pic>
    </p:spTree>
    <p:extLst>
      <p:ext uri="{BB962C8B-B14F-4D97-AF65-F5344CB8AC3E}">
        <p14:creationId xmlns:p14="http://schemas.microsoft.com/office/powerpoint/2010/main" val="26311069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bunntekst 2"/>
          <p:cNvSpPr>
            <a:spLocks noGrp="1"/>
          </p:cNvSpPr>
          <p:nvPr>
            <p:ph type="ftr" sz="quarter" idx="11"/>
          </p:nvPr>
        </p:nvSpPr>
        <p:spPr/>
        <p:txBody>
          <a:bodyPr/>
          <a:lstStyle/>
          <a:p>
            <a:pPr>
              <a:defRPr/>
            </a:pPr>
            <a:fld id="{649E7862-C60B-9F40-99EB-6115D971BF98}" type="slidenum">
              <a:rPr lang="en-US" smtClean="0"/>
              <a:pPr>
                <a:defRPr/>
              </a:pPr>
              <a:t>62</a:t>
            </a:fld>
            <a:endParaRPr lang="en-US"/>
          </a:p>
          <a:p>
            <a:pPr>
              <a:defRPr/>
            </a:pPr>
            <a:endParaRPr lang="en-US"/>
          </a:p>
        </p:txBody>
      </p:sp>
      <p:sp>
        <p:nvSpPr>
          <p:cNvPr id="98306" name="TekstSylinder 3"/>
          <p:cNvSpPr txBox="1">
            <a:spLocks noChangeArrowheads="1"/>
          </p:cNvSpPr>
          <p:nvPr/>
        </p:nvSpPr>
        <p:spPr bwMode="auto">
          <a:xfrm>
            <a:off x="700304" y="889878"/>
            <a:ext cx="4640992" cy="22467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nb-NO" sz="2800" i="1" dirty="0"/>
              <a:t>Arguing </a:t>
            </a:r>
            <a:r>
              <a:rPr lang="nb-NO" sz="2800" i="1" dirty="0" err="1"/>
              <a:t>with</a:t>
            </a:r>
            <a:r>
              <a:rPr lang="nb-NO" sz="2800" i="1" dirty="0"/>
              <a:t> an </a:t>
            </a:r>
            <a:r>
              <a:rPr lang="nb-NO" sz="2800" i="1" dirty="0" err="1"/>
              <a:t>Engineer</a:t>
            </a:r>
            <a:endParaRPr lang="nb-NO" sz="2800" i="1" dirty="0"/>
          </a:p>
          <a:p>
            <a:pPr eaLnBrk="1" hangingPunct="1"/>
            <a:r>
              <a:rPr lang="nb-NO" sz="2800" i="1" dirty="0"/>
              <a:t>is a lot like </a:t>
            </a:r>
            <a:r>
              <a:rPr lang="nb-NO" sz="2800" i="1" dirty="0" err="1"/>
              <a:t>wrestling</a:t>
            </a:r>
            <a:r>
              <a:rPr lang="nb-NO" sz="2800" i="1" dirty="0"/>
              <a:t> </a:t>
            </a:r>
          </a:p>
          <a:p>
            <a:pPr eaLnBrk="1" hangingPunct="1"/>
            <a:r>
              <a:rPr lang="nb-NO" sz="2800" i="1" dirty="0"/>
              <a:t>in </a:t>
            </a:r>
            <a:r>
              <a:rPr lang="nb-NO" sz="2800" i="1" dirty="0" err="1"/>
              <a:t>the</a:t>
            </a:r>
            <a:r>
              <a:rPr lang="nb-NO" sz="2800" i="1" dirty="0"/>
              <a:t> </a:t>
            </a:r>
            <a:r>
              <a:rPr lang="nb-NO" sz="2800" i="1" dirty="0" err="1"/>
              <a:t>mud</a:t>
            </a:r>
            <a:r>
              <a:rPr lang="nb-NO" sz="2800" i="1" dirty="0"/>
              <a:t> </a:t>
            </a:r>
            <a:r>
              <a:rPr lang="nb-NO" sz="2800" i="1" dirty="0" err="1"/>
              <a:t>with</a:t>
            </a:r>
            <a:r>
              <a:rPr lang="nb-NO" sz="2800" i="1" dirty="0"/>
              <a:t> a </a:t>
            </a:r>
            <a:r>
              <a:rPr lang="nb-NO" sz="2800" i="1" dirty="0" err="1"/>
              <a:t>pig</a:t>
            </a:r>
            <a:r>
              <a:rPr lang="nb-NO" sz="2800" i="1" dirty="0"/>
              <a:t>.</a:t>
            </a:r>
          </a:p>
          <a:p>
            <a:pPr eaLnBrk="1" hangingPunct="1"/>
            <a:r>
              <a:rPr lang="nb-NO" sz="2800" i="1" dirty="0" err="1"/>
              <a:t>After</a:t>
            </a:r>
            <a:r>
              <a:rPr lang="nb-NO" sz="2800" i="1" dirty="0"/>
              <a:t> a </a:t>
            </a:r>
            <a:r>
              <a:rPr lang="nb-NO" sz="2800" i="1" dirty="0" err="1"/>
              <a:t>couple</a:t>
            </a:r>
            <a:r>
              <a:rPr lang="nb-NO" sz="2800" i="1" dirty="0"/>
              <a:t> </a:t>
            </a:r>
            <a:r>
              <a:rPr lang="nb-NO" sz="2800" i="1" dirty="0" err="1"/>
              <a:t>of</a:t>
            </a:r>
            <a:r>
              <a:rPr lang="nb-NO" sz="2800" i="1" dirty="0"/>
              <a:t> </a:t>
            </a:r>
            <a:r>
              <a:rPr lang="nb-NO" sz="2800" i="1" dirty="0" err="1"/>
              <a:t>hours</a:t>
            </a:r>
            <a:endParaRPr lang="nb-NO" sz="2800" i="1" dirty="0"/>
          </a:p>
          <a:p>
            <a:pPr eaLnBrk="1" hangingPunct="1"/>
            <a:r>
              <a:rPr lang="nb-NO" sz="2800" i="1" dirty="0" err="1"/>
              <a:t>you</a:t>
            </a:r>
            <a:r>
              <a:rPr lang="nb-NO" sz="2800" i="1" dirty="0"/>
              <a:t> </a:t>
            </a:r>
            <a:r>
              <a:rPr lang="nb-NO" sz="2800" i="1" dirty="0" err="1"/>
              <a:t>realize</a:t>
            </a:r>
            <a:r>
              <a:rPr lang="nb-NO" sz="2800" i="1" dirty="0"/>
              <a:t> </a:t>
            </a:r>
            <a:r>
              <a:rPr lang="nb-NO" sz="2800" i="1" dirty="0" err="1"/>
              <a:t>the</a:t>
            </a:r>
            <a:r>
              <a:rPr lang="nb-NO" sz="2800" i="1" dirty="0"/>
              <a:t> </a:t>
            </a:r>
            <a:r>
              <a:rPr lang="nb-NO" sz="2800" i="1" dirty="0" err="1"/>
              <a:t>pig</a:t>
            </a:r>
            <a:r>
              <a:rPr lang="nb-NO" sz="2800" i="1" dirty="0"/>
              <a:t> likes it.</a:t>
            </a:r>
          </a:p>
        </p:txBody>
      </p:sp>
      <p:pic>
        <p:nvPicPr>
          <p:cNvPr id="2" name="Bilde 1"/>
          <p:cNvPicPr>
            <a:picLocks noChangeAspect="1"/>
          </p:cNvPicPr>
          <p:nvPr/>
        </p:nvPicPr>
        <p:blipFill>
          <a:blip r:embed="rId2"/>
          <a:stretch>
            <a:fillRect/>
          </a:stretch>
        </p:blipFill>
        <p:spPr>
          <a:xfrm>
            <a:off x="5025960" y="3924890"/>
            <a:ext cx="3619500" cy="2247900"/>
          </a:xfrm>
          <a:prstGeom prst="rect">
            <a:avLst/>
          </a:prstGeom>
        </p:spPr>
      </p:pic>
      <p:sp>
        <p:nvSpPr>
          <p:cNvPr id="6" name="TekstSylinder 5"/>
          <p:cNvSpPr txBox="1"/>
          <p:nvPr/>
        </p:nvSpPr>
        <p:spPr>
          <a:xfrm>
            <a:off x="5483729" y="1246370"/>
            <a:ext cx="2930583" cy="1138773"/>
          </a:xfrm>
          <a:prstGeom prst="rect">
            <a:avLst/>
          </a:prstGeom>
          <a:noFill/>
        </p:spPr>
        <p:txBody>
          <a:bodyPr wrap="square" rtlCol="0">
            <a:spAutoFit/>
          </a:bodyPr>
          <a:lstStyle/>
          <a:p>
            <a:r>
              <a:rPr lang="nb-NO" dirty="0"/>
              <a:t>“Never </a:t>
            </a:r>
            <a:r>
              <a:rPr lang="nb-NO" dirty="0" err="1"/>
              <a:t>wrestle</a:t>
            </a:r>
            <a:r>
              <a:rPr lang="nb-NO" dirty="0"/>
              <a:t> </a:t>
            </a:r>
            <a:r>
              <a:rPr lang="nb-NO" dirty="0" err="1"/>
              <a:t>with</a:t>
            </a:r>
            <a:r>
              <a:rPr lang="nb-NO" dirty="0"/>
              <a:t> </a:t>
            </a:r>
            <a:r>
              <a:rPr lang="nb-NO" dirty="0" err="1"/>
              <a:t>pigs</a:t>
            </a:r>
            <a:r>
              <a:rPr lang="nb-NO" dirty="0"/>
              <a:t>. </a:t>
            </a:r>
            <a:r>
              <a:rPr lang="nb-NO" dirty="0" err="1"/>
              <a:t>You</a:t>
            </a:r>
            <a:r>
              <a:rPr lang="nb-NO" dirty="0"/>
              <a:t> </a:t>
            </a:r>
            <a:r>
              <a:rPr lang="nb-NO" dirty="0" err="1"/>
              <a:t>both</a:t>
            </a:r>
            <a:r>
              <a:rPr lang="nb-NO" dirty="0"/>
              <a:t> </a:t>
            </a:r>
            <a:r>
              <a:rPr lang="nb-NO" dirty="0" err="1"/>
              <a:t>get</a:t>
            </a:r>
            <a:r>
              <a:rPr lang="nb-NO" dirty="0"/>
              <a:t> </a:t>
            </a:r>
            <a:r>
              <a:rPr lang="nb-NO" dirty="0" err="1"/>
              <a:t>dirty</a:t>
            </a:r>
            <a:r>
              <a:rPr lang="nb-NO" dirty="0"/>
              <a:t> and </a:t>
            </a:r>
            <a:r>
              <a:rPr lang="nb-NO" dirty="0" err="1"/>
              <a:t>the</a:t>
            </a:r>
            <a:r>
              <a:rPr lang="nb-NO" dirty="0"/>
              <a:t> </a:t>
            </a:r>
            <a:r>
              <a:rPr lang="nb-NO" dirty="0" err="1"/>
              <a:t>pig</a:t>
            </a:r>
            <a:r>
              <a:rPr lang="nb-NO" dirty="0"/>
              <a:t> likes it.”</a:t>
            </a:r>
          </a:p>
          <a:p>
            <a:r>
              <a:rPr lang="nb-NO" sz="1400" dirty="0"/>
              <a:t>	George Bernhard Shaw</a:t>
            </a:r>
          </a:p>
        </p:txBody>
      </p:sp>
    </p:spTree>
    <p:extLst>
      <p:ext uri="{BB962C8B-B14F-4D97-AF65-F5344CB8AC3E}">
        <p14:creationId xmlns:p14="http://schemas.microsoft.com/office/powerpoint/2010/main" val="19536118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832021" y="402191"/>
            <a:ext cx="7750915" cy="2062103"/>
          </a:xfrm>
          <a:prstGeom prst="rect">
            <a:avLst/>
          </a:prstGeom>
        </p:spPr>
        <p:txBody>
          <a:bodyPr wrap="square">
            <a:spAutoFit/>
          </a:bodyPr>
          <a:lstStyle/>
          <a:p>
            <a:r>
              <a:rPr lang="nb-NO" sz="3200" dirty="0"/>
              <a:t>”Pessimistene er jo de reneste tåper</a:t>
            </a:r>
          </a:p>
          <a:p>
            <a:r>
              <a:rPr lang="nb-NO" sz="3200" dirty="0"/>
              <a:t>som tror på det motsatte av hva de håper.</a:t>
            </a:r>
          </a:p>
          <a:p>
            <a:r>
              <a:rPr lang="nb-NO" sz="3200" dirty="0"/>
              <a:t>Nei de optimister som livet beror på</a:t>
            </a:r>
          </a:p>
          <a:p>
            <a:r>
              <a:rPr lang="nb-NO" sz="3200" dirty="0"/>
              <a:t> er de som tør håpe på noe de tror på.”</a:t>
            </a:r>
          </a:p>
        </p:txBody>
      </p:sp>
      <p:sp>
        <p:nvSpPr>
          <p:cNvPr id="4" name="TekstSylinder 3"/>
          <p:cNvSpPr txBox="1"/>
          <p:nvPr/>
        </p:nvSpPr>
        <p:spPr>
          <a:xfrm>
            <a:off x="5294490" y="4379976"/>
            <a:ext cx="1034170" cy="369332"/>
          </a:xfrm>
          <a:prstGeom prst="rect">
            <a:avLst/>
          </a:prstGeom>
          <a:noFill/>
        </p:spPr>
        <p:txBody>
          <a:bodyPr wrap="none" rtlCol="0">
            <a:spAutoFit/>
          </a:bodyPr>
          <a:lstStyle/>
          <a:p>
            <a:r>
              <a:rPr lang="nb-NO" dirty="0" err="1"/>
              <a:t>Piet</a:t>
            </a:r>
            <a:r>
              <a:rPr lang="nb-NO" dirty="0"/>
              <a:t> Hein</a:t>
            </a:r>
          </a:p>
        </p:txBody>
      </p:sp>
      <p:pic>
        <p:nvPicPr>
          <p:cNvPr id="2" name="Bilde 1"/>
          <p:cNvPicPr>
            <a:picLocks noChangeAspect="1"/>
          </p:cNvPicPr>
          <p:nvPr/>
        </p:nvPicPr>
        <p:blipFill>
          <a:blip r:embed="rId2"/>
          <a:stretch>
            <a:fillRect/>
          </a:stretch>
        </p:blipFill>
        <p:spPr>
          <a:xfrm>
            <a:off x="2032000" y="2367667"/>
            <a:ext cx="5080000" cy="3872938"/>
          </a:xfrm>
          <a:prstGeom prst="rect">
            <a:avLst/>
          </a:prstGeom>
        </p:spPr>
      </p:pic>
    </p:spTree>
    <p:extLst>
      <p:ext uri="{BB962C8B-B14F-4D97-AF65-F5344CB8AC3E}">
        <p14:creationId xmlns:p14="http://schemas.microsoft.com/office/powerpoint/2010/main" val="14675988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2"/>
          <a:stretch>
            <a:fillRect/>
          </a:stretch>
        </p:blipFill>
        <p:spPr>
          <a:xfrm>
            <a:off x="1231900" y="920014"/>
            <a:ext cx="6679406" cy="5131353"/>
          </a:xfrm>
          <a:prstGeom prst="rect">
            <a:avLst/>
          </a:prstGeom>
        </p:spPr>
      </p:pic>
    </p:spTree>
    <p:extLst>
      <p:ext uri="{BB962C8B-B14F-4D97-AF65-F5344CB8AC3E}">
        <p14:creationId xmlns:p14="http://schemas.microsoft.com/office/powerpoint/2010/main" val="16634504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2"/>
          <a:stretch>
            <a:fillRect/>
          </a:stretch>
        </p:blipFill>
        <p:spPr>
          <a:xfrm>
            <a:off x="1143000" y="75070"/>
            <a:ext cx="6858000" cy="6124499"/>
          </a:xfrm>
          <a:prstGeom prst="rect">
            <a:avLst/>
          </a:prstGeom>
        </p:spPr>
      </p:pic>
    </p:spTree>
    <p:extLst>
      <p:ext uri="{BB962C8B-B14F-4D97-AF65-F5344CB8AC3E}">
        <p14:creationId xmlns:p14="http://schemas.microsoft.com/office/powerpoint/2010/main" val="919748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992732" y="1919360"/>
            <a:ext cx="6991797" cy="2492990"/>
          </a:xfrm>
          <a:prstGeom prst="rect">
            <a:avLst/>
          </a:prstGeom>
        </p:spPr>
        <p:txBody>
          <a:bodyPr wrap="square">
            <a:spAutoFit/>
          </a:bodyPr>
          <a:lstStyle/>
          <a:p>
            <a:r>
              <a:rPr lang="nb-NO" sz="3600" i="1" dirty="0"/>
              <a:t>Definisjonen på galskap er å foreta seg de samme tingene om igjen og om igjen, og forvente nye resultater.</a:t>
            </a:r>
          </a:p>
          <a:p>
            <a:r>
              <a:rPr lang="nb-NO" sz="2400" i="1" dirty="0"/>
              <a:t>		</a:t>
            </a:r>
          </a:p>
          <a:p>
            <a:r>
              <a:rPr lang="nb-NO" sz="2400" i="1" dirty="0"/>
              <a:t>					Albert Einstein</a:t>
            </a:r>
            <a:endParaRPr lang="nb-NO" sz="2400" dirty="0"/>
          </a:p>
        </p:txBody>
      </p:sp>
    </p:spTree>
    <p:extLst>
      <p:ext uri="{BB962C8B-B14F-4D97-AF65-F5344CB8AC3E}">
        <p14:creationId xmlns:p14="http://schemas.microsoft.com/office/powerpoint/2010/main" val="1597088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9322D76-BA5B-094B-BAF9-13F4EDA86D3C}"/>
              </a:ext>
            </a:extLst>
          </p:cNvPr>
          <p:cNvSpPr>
            <a:spLocks noGrp="1"/>
          </p:cNvSpPr>
          <p:nvPr>
            <p:ph type="ctrTitle"/>
          </p:nvPr>
        </p:nvSpPr>
        <p:spPr/>
        <p:txBody>
          <a:bodyPr/>
          <a:lstStyle/>
          <a:p>
            <a:r>
              <a:rPr lang="nb-NO" dirty="0"/>
              <a:t>Tanker om ledelse</a:t>
            </a:r>
          </a:p>
        </p:txBody>
      </p:sp>
      <p:sp>
        <p:nvSpPr>
          <p:cNvPr id="3" name="Undertittel 2">
            <a:extLst>
              <a:ext uri="{FF2B5EF4-FFF2-40B4-BE49-F238E27FC236}">
                <a16:creationId xmlns:a16="http://schemas.microsoft.com/office/drawing/2014/main" id="{B28CBE30-0B2B-E44D-B0A2-E0052CE4A068}"/>
              </a:ext>
            </a:extLst>
          </p:cNvPr>
          <p:cNvSpPr>
            <a:spLocks noGrp="1"/>
          </p:cNvSpPr>
          <p:nvPr>
            <p:ph type="subTitle" idx="1"/>
          </p:nvPr>
        </p:nvSpPr>
        <p:spPr/>
        <p:txBody>
          <a:bodyPr/>
          <a:lstStyle/>
          <a:p>
            <a:endParaRPr lang="nb-NO"/>
          </a:p>
        </p:txBody>
      </p:sp>
    </p:spTree>
    <p:extLst>
      <p:ext uri="{BB962C8B-B14F-4D97-AF65-F5344CB8AC3E}">
        <p14:creationId xmlns:p14="http://schemas.microsoft.com/office/powerpoint/2010/main" val="3694480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bunntekst 4"/>
          <p:cNvSpPr>
            <a:spLocks noGrp="1"/>
          </p:cNvSpPr>
          <p:nvPr>
            <p:ph type="ftr" sz="quarter" idx="11"/>
          </p:nvPr>
        </p:nvSpPr>
        <p:spPr/>
        <p:txBody>
          <a:bodyPr/>
          <a:lstStyle/>
          <a:p>
            <a:pPr>
              <a:defRPr/>
            </a:pPr>
            <a:fld id="{CFF73983-015B-374A-837C-9A6024CBE375}" type="slidenum">
              <a:rPr lang="en-US"/>
              <a:pPr>
                <a:defRPr/>
              </a:pPr>
              <a:t>9</a:t>
            </a:fld>
            <a:endParaRPr lang="en-US"/>
          </a:p>
          <a:p>
            <a:pPr>
              <a:defRPr/>
            </a:pPr>
            <a:endParaRPr lang="en-US"/>
          </a:p>
        </p:txBody>
      </p:sp>
      <p:sp>
        <p:nvSpPr>
          <p:cNvPr id="538626" name="Rectangle 2"/>
          <p:cNvSpPr>
            <a:spLocks noGrp="1" noChangeArrowheads="1"/>
          </p:cNvSpPr>
          <p:nvPr>
            <p:ph type="title"/>
          </p:nvPr>
        </p:nvSpPr>
        <p:spPr/>
        <p:txBody>
          <a:bodyPr>
            <a:normAutofit fontScale="90000"/>
          </a:bodyPr>
          <a:lstStyle/>
          <a:p>
            <a:pPr>
              <a:defRPr/>
            </a:pPr>
            <a:r>
              <a:rPr lang="nb-NO" sz="1600" i="1" dirty="0"/>
              <a:t>Fra «Kongsemnene» </a:t>
            </a:r>
            <a:br>
              <a:rPr lang="nb-NO" sz="2000" dirty="0"/>
            </a:br>
            <a:br>
              <a:rPr lang="nb-NO" sz="2000" dirty="0"/>
            </a:br>
            <a:r>
              <a:rPr lang="nb-NO" sz="2000" dirty="0"/>
              <a:t>Men Håkon har noe Skule ikke har, han har en klar formening om hvorfor han vil lede.  Skule ønsker kun posisjon som leder</a:t>
            </a:r>
          </a:p>
        </p:txBody>
      </p:sp>
      <p:sp>
        <p:nvSpPr>
          <p:cNvPr id="538627" name="Rectangle 3"/>
          <p:cNvSpPr>
            <a:spLocks noGrp="1" noChangeArrowheads="1"/>
          </p:cNvSpPr>
          <p:nvPr>
            <p:ph type="body" idx="1"/>
          </p:nvPr>
        </p:nvSpPr>
        <p:spPr>
          <a:xfrm>
            <a:off x="685800" y="1682750"/>
            <a:ext cx="7772400" cy="4914900"/>
          </a:xfrm>
        </p:spPr>
        <p:txBody>
          <a:bodyPr/>
          <a:lstStyle/>
          <a:p>
            <a:pPr>
              <a:buFontTx/>
              <a:buNone/>
              <a:defRPr/>
            </a:pPr>
            <a:r>
              <a:rPr lang="nb-NO" sz="2400" b="0" i="1" dirty="0"/>
              <a:t>	Hvorfor skulle noen følge deg, er det spørsmålet som burde holde ledere våkne om nettene.  Når Skule har sin våkenatt, plages han av disse tankene.  For Håkon kan svare.  Håkon har en kongstanke, som Skule kaller det.  Dette er en ide som er større enn ham selv, som strekker seg ut over egne karriereambisjoner.</a:t>
            </a:r>
          </a:p>
          <a:p>
            <a:pPr>
              <a:buFontTx/>
              <a:buNone/>
              <a:defRPr/>
            </a:pPr>
            <a:endParaRPr lang="nb-NO" b="0" i="1" dirty="0"/>
          </a:p>
          <a:p>
            <a:pPr>
              <a:buFontTx/>
              <a:buNone/>
              <a:defRPr/>
            </a:pPr>
            <a:r>
              <a:rPr lang="nb-NO" b="0" i="1" dirty="0"/>
              <a:t>				S. Bjartveit/K. </a:t>
            </a:r>
            <a:r>
              <a:rPr lang="nb-NO" b="0" i="1" dirty="0" err="1"/>
              <a:t>Eikeseth</a:t>
            </a:r>
            <a:r>
              <a:rPr lang="nb-NO" b="0" i="1" dirty="0"/>
              <a:t>/E. H. Edvardsen</a:t>
            </a:r>
          </a:p>
        </p:txBody>
      </p:sp>
    </p:spTree>
    <p:extLst>
      <p:ext uri="{BB962C8B-B14F-4D97-AF65-F5344CB8AC3E}">
        <p14:creationId xmlns:p14="http://schemas.microsoft.com/office/powerpoint/2010/main" val="2601954245"/>
      </p:ext>
    </p:extLst>
  </p:cSld>
  <p:clrMapOvr>
    <a:masterClrMapping/>
  </p:clrMapOvr>
</p:sld>
</file>

<file path=ppt/theme/theme1.xml><?xml version="1.0" encoding="utf-8"?>
<a:theme xmlns:a="http://schemas.openxmlformats.org/drawingml/2006/main" name="FC Tema">
  <a:themeElements>
    <a:clrScheme name="FC-farger">
      <a:dk1>
        <a:sysClr val="windowText" lastClr="000000"/>
      </a:dk1>
      <a:lt1>
        <a:sysClr val="window" lastClr="FFFFFF"/>
      </a:lt1>
      <a:dk2>
        <a:srgbClr val="464646"/>
      </a:dk2>
      <a:lt2>
        <a:srgbClr val="A6A6A6"/>
      </a:lt2>
      <a:accent1>
        <a:srgbClr val="771015"/>
      </a:accent1>
      <a:accent2>
        <a:srgbClr val="990000"/>
      </a:accent2>
      <a:accent3>
        <a:srgbClr val="CB1C24"/>
      </a:accent3>
      <a:accent4>
        <a:srgbClr val="FDBBBB"/>
      </a:accent4>
      <a:accent5>
        <a:srgbClr val="D9C3C3"/>
      </a:accent5>
      <a:accent6>
        <a:srgbClr val="CB1C24"/>
      </a:accent6>
      <a:hlink>
        <a:srgbClr val="1896C8"/>
      </a:hlink>
      <a:folHlink>
        <a:srgbClr val="10648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erne">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C Tema" id="{AE532D94-EF67-4457-8BC8-E3182F6E0E20}" vid="{706B97B1-1045-4867-A9BE-77144488DC89}"/>
    </a:ext>
  </a:extLst>
</a:theme>
</file>

<file path=ppt/theme/theme2.xml><?xml version="1.0" encoding="utf-8"?>
<a:theme xmlns:a="http://schemas.openxmlformats.org/drawingml/2006/main" name="Mal med flik">
  <a:themeElements>
    <a:clrScheme name="FC">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801217"/>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erne">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6625</TotalTime>
  <Words>5366</Words>
  <Application>Microsoft Office PowerPoint</Application>
  <PresentationFormat>Skjermfremvisning (4:3)</PresentationFormat>
  <Paragraphs>332</Paragraphs>
  <Slides>65</Slides>
  <Notes>2</Notes>
  <HiddenSlides>0</HiddenSlides>
  <MMClips>0</MMClips>
  <ScaleCrop>false</ScaleCrop>
  <HeadingPairs>
    <vt:vector size="6" baseType="variant">
      <vt:variant>
        <vt:lpstr>Brukte skrifter</vt:lpstr>
      </vt:variant>
      <vt:variant>
        <vt:i4>5</vt:i4>
      </vt:variant>
      <vt:variant>
        <vt:lpstr>Tema</vt:lpstr>
      </vt:variant>
      <vt:variant>
        <vt:i4>2</vt:i4>
      </vt:variant>
      <vt:variant>
        <vt:lpstr>Lysbildetitler</vt:lpstr>
      </vt:variant>
      <vt:variant>
        <vt:i4>65</vt:i4>
      </vt:variant>
    </vt:vector>
  </HeadingPairs>
  <TitlesOfParts>
    <vt:vector size="72" baseType="lpstr">
      <vt:lpstr>Arial</vt:lpstr>
      <vt:lpstr>Calibri</vt:lpstr>
      <vt:lpstr>Times</vt:lpstr>
      <vt:lpstr>Times New Roman</vt:lpstr>
      <vt:lpstr>Verdana</vt:lpstr>
      <vt:lpstr>FC Tema</vt:lpstr>
      <vt:lpstr>Mal med flik</vt:lpstr>
      <vt:lpstr> </vt:lpstr>
      <vt:lpstr>PowerPoint-presentasjon</vt:lpstr>
      <vt:lpstr>PowerPoint-presentasjon</vt:lpstr>
      <vt:lpstr>PowerPoint-presentasjon</vt:lpstr>
      <vt:lpstr>PowerPoint-presentasjon</vt:lpstr>
      <vt:lpstr>PowerPoint-presentasjon</vt:lpstr>
      <vt:lpstr>PowerPoint-presentasjon</vt:lpstr>
      <vt:lpstr>Tanker om ledelse</vt:lpstr>
      <vt:lpstr>Fra «Kongsemnene»   Men Håkon har noe Skule ikke har, han har en klar formening om hvorfor han vil lede.  Skule ønsker kun posisjon som leder</vt:lpstr>
      <vt:lpstr>Lidt om kunsten at befale</vt:lpstr>
      <vt:lpstr>Kunsten at befale og den naturlige lyst til virksomhed </vt:lpstr>
      <vt:lpstr>PowerPoint-presentasjon</vt:lpstr>
      <vt:lpstr>Generalmajor Ola Litleskares lederfilosofi:</vt:lpstr>
      <vt:lpstr>Mennesketyper</vt:lpstr>
      <vt:lpstr>TI BUD TIL EN UNG MANN SOM SKAL FREM I VERDEN (Dagbladet 5. januar 1963). </vt:lpstr>
      <vt:lpstr>PowerPoint-presentasjon</vt:lpstr>
      <vt:lpstr>Winston Churchill </vt:lpstr>
      <vt:lpstr>999 av mine 1000 bekymringer ble det aldri noe av</vt:lpstr>
      <vt:lpstr>PowerPoint-presentasjon</vt:lpstr>
      <vt:lpstr>Litt om politikk og slikt</vt:lpstr>
      <vt:lpstr>Det generaliserte usikkerhetsprinsipp</vt:lpstr>
      <vt:lpstr>PowerPoint-presentasjon</vt:lpstr>
      <vt:lpstr>Georg Johannesen  (Adressavisen 1978)</vt:lpstr>
      <vt:lpstr>Politiker </vt:lpstr>
      <vt:lpstr>Politikk </vt:lpstr>
      <vt:lpstr>PowerPoint-presentasjon</vt:lpstr>
      <vt:lpstr>PowerPoint-presentasjon</vt:lpstr>
      <vt:lpstr>PowerPoint-presentasjon</vt:lpstr>
      <vt:lpstr>PowerPoint-presentasjon</vt:lpstr>
      <vt:lpstr>PowerPoint-presentasjon</vt:lpstr>
      <vt:lpstr>PowerPoint-presentasjon</vt:lpstr>
      <vt:lpstr>Om veien til kunnskap</vt:lpstr>
      <vt:lpstr>Brød og sirkus</vt:lpstr>
      <vt:lpstr>Selger som ideskaper - Kunsten å få en ide</vt:lpstr>
      <vt:lpstr>Kunsten å få en ide (forts)</vt:lpstr>
      <vt:lpstr>Den geniale, feiltolerante organisasjon</vt:lpstr>
      <vt:lpstr>De store feil</vt:lpstr>
      <vt:lpstr>Spådommer</vt:lpstr>
      <vt:lpstr>Spådommer</vt:lpstr>
      <vt:lpstr>Spådommer</vt:lpstr>
      <vt:lpstr>Spådommer</vt:lpstr>
      <vt:lpstr>Spådommer</vt:lpstr>
      <vt:lpstr>Spådommer</vt:lpstr>
      <vt:lpstr>Spådommer</vt:lpstr>
      <vt:lpstr>Spådommer</vt:lpstr>
      <vt:lpstr>Hvorfor galt går godt (1) </vt:lpstr>
      <vt:lpstr>Hvorfor galt går godt (2)</vt:lpstr>
      <vt:lpstr>Hvorfor galt går godt (3) </vt:lpstr>
      <vt:lpstr>Entreprenører og kontraprenører (1)</vt:lpstr>
      <vt:lpstr>Entreprenører og kontraprenører (2)</vt:lpstr>
      <vt:lpstr>Eksakte feilslutninger (1)</vt:lpstr>
      <vt:lpstr>Eksakte feilslutninger (2)</vt:lpstr>
      <vt:lpstr>Gebissteorien</vt:lpstr>
      <vt:lpstr>Gebissteorien (forts)</vt:lpstr>
      <vt:lpstr>Impression management</vt:lpstr>
      <vt:lpstr>PowerPoint-presentasjon</vt:lpstr>
      <vt:lpstr>Om å fusjonere</vt:lpstr>
      <vt:lpstr>Improvisasjon må til </vt:lpstr>
      <vt:lpstr>PowerPoint-presentasjon</vt:lpstr>
      <vt:lpstr>Representanter fra legevitenskapen var klinkende klar i sin dom over denne musikkformen både med hensyn til kvalitet og rase. Dr. med Carl Schiøtz uttalte til bladet Dansen i 1926: </vt:lpstr>
      <vt:lpstr>PowerPoint-presentasjon</vt:lpstr>
      <vt:lpstr>PowerPoint-presentasjon</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tov_hjemme tov_hjemme</dc:creator>
  <cp:lastModifiedBy>Einar Bjune</cp:lastModifiedBy>
  <cp:revision>19</cp:revision>
  <dcterms:created xsi:type="dcterms:W3CDTF">2020-11-11T14:29:29Z</dcterms:created>
  <dcterms:modified xsi:type="dcterms:W3CDTF">2020-12-11T14:57:51Z</dcterms:modified>
</cp:coreProperties>
</file>